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7" r:id="rId3"/>
    <p:sldId id="277" r:id="rId4"/>
    <p:sldId id="274" r:id="rId5"/>
    <p:sldId id="278" r:id="rId6"/>
    <p:sldId id="279" r:id="rId7"/>
    <p:sldId id="273" r:id="rId8"/>
    <p:sldId id="280" r:id="rId9"/>
    <p:sldId id="281" r:id="rId10"/>
    <p:sldId id="283" r:id="rId11"/>
    <p:sldId id="276" r:id="rId12"/>
    <p:sldId id="26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5" autoAdjust="0"/>
    <p:restoredTop sz="99022" autoAdjust="0"/>
  </p:normalViewPr>
  <p:slideViewPr>
    <p:cSldViewPr snapToGrid="0">
      <p:cViewPr varScale="1">
        <p:scale>
          <a:sx n="88" d="100"/>
          <a:sy n="88" d="100"/>
        </p:scale>
        <p:origin x="46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243" r="8" b="20787"/>
          <a:stretch/>
        </p:blipFill>
        <p:spPr bwMode="auto">
          <a:xfrm>
            <a:off x="2340" y="27922"/>
            <a:ext cx="12190826" cy="568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2450340" y="1395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50340" y="27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98340" y="27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4635" y="2766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3" y="2766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2340" y="138543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0" y="27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2485" y="1395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0485" y="1395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7334631" y="2763922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50340" y="275814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8340" y="2763922"/>
            <a:ext cx="2436290" cy="135644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9782630" y="1395922"/>
            <a:ext cx="240937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2633" y="2763922"/>
            <a:ext cx="2409363" cy="135644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234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50340" y="4120367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834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34630" y="4120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2631" y="4120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50010"/>
            <a:ext cx="2445660" cy="130799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50010"/>
            <a:ext cx="2448000" cy="131878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8340" y="5550010"/>
            <a:ext cx="2436290" cy="1318785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34630" y="5550010"/>
            <a:ext cx="2365961" cy="130799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2630" y="5608386"/>
            <a:ext cx="2409363" cy="124961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2340" y="5488367"/>
            <a:ext cx="12208976" cy="1428921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</a:rPr>
              <a:t>    </a:t>
            </a:r>
            <a:r>
              <a:rPr lang="pl-PL" sz="5400" b="1" dirty="0">
                <a:solidFill>
                  <a:schemeClr val="bg1"/>
                </a:solidFill>
              </a:rPr>
              <a:t>Poznáš, co je na obrázku?</a:t>
            </a:r>
          </a:p>
          <a:p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350" y="0"/>
            <a:ext cx="12198350" cy="955589"/>
          </a:xfrm>
          <a:solidFill>
            <a:schemeClr val="accent4"/>
          </a:solidFill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554170" y="210222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2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47496"/>
            <a:ext cx="12185649" cy="101050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31" y="1501297"/>
            <a:ext cx="4651898" cy="30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5"/>
          <a:stretch/>
        </p:blipFill>
        <p:spPr>
          <a:xfrm>
            <a:off x="-6350" y="-10633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858466" y="1155001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 userDrawn="1"/>
        </p:nvSpPr>
        <p:spPr>
          <a:xfrm rot="21284349">
            <a:off x="6868357" y="3687385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24" name="Ovál 23"/>
          <p:cNvSpPr/>
          <p:nvPr userDrawn="1"/>
        </p:nvSpPr>
        <p:spPr>
          <a:xfrm rot="550633">
            <a:off x="10064601" y="2949174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32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</a:t>
            </a:r>
            <a:r>
              <a:rPr lang="cs-CZ" sz="7200" baseline="0" dirty="0">
                <a:solidFill>
                  <a:schemeClr val="bg1"/>
                </a:solidFill>
              </a:rPr>
              <a:t> sdělení programu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t="6848" b="19063"/>
          <a:stretch/>
        </p:blipFill>
        <p:spPr>
          <a:xfrm>
            <a:off x="0" y="-1865"/>
            <a:ext cx="12192000" cy="6859865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5143501" y="0"/>
            <a:ext cx="70485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907819" y="2028281"/>
            <a:ext cx="6051569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Ne celé věty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82" y="6128692"/>
            <a:ext cx="1265018" cy="4406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75527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 jednom slajdu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 platí pravidlo 7 x 7</a:t>
            </a:r>
          </a:p>
          <a:p>
            <a:r>
              <a:rPr lang="cs-CZ" dirty="0"/>
              <a:t>7 odrážek a v každé 7 slov</a:t>
            </a:r>
          </a:p>
          <a:p>
            <a:r>
              <a:rPr lang="cs-CZ" dirty="0"/>
              <a:t>písmo </a:t>
            </a:r>
            <a:r>
              <a:rPr lang="cs-CZ" dirty="0" err="1"/>
              <a:t>FranklinGothic</a:t>
            </a:r>
            <a:endParaRPr lang="cs-CZ" dirty="0"/>
          </a:p>
          <a:p>
            <a:r>
              <a:rPr lang="cs-CZ" dirty="0"/>
              <a:t>tloušťky povoleny všechny</a:t>
            </a:r>
          </a:p>
          <a:p>
            <a:r>
              <a:rPr lang="cs-CZ" dirty="0"/>
              <a:t>velikost min. 20 b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3" y="6091175"/>
            <a:ext cx="1265018" cy="4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Jak se lišil</a:t>
            </a:r>
            <a:r>
              <a:rPr lang="cs-CZ" sz="7200" baseline="0" dirty="0">
                <a:solidFill>
                  <a:schemeClr val="bg1"/>
                </a:solidFill>
              </a:rPr>
              <a:t> život</a:t>
            </a:r>
            <a:r>
              <a:rPr lang="cs-CZ" sz="7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starší doba kamenná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chemeClr val="accent5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500" dirty="0">
                <a:solidFill>
                  <a:schemeClr val="bg1"/>
                </a:solidFill>
              </a:rPr>
              <a:t>mladší doba kamenná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97989" y="4125346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vynález ohně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29361" y="4014678"/>
            <a:ext cx="2553832" cy="2553832"/>
          </a:xfrm>
          <a:prstGeom prst="ellipse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vynález země-</a:t>
            </a:r>
            <a:r>
              <a:rPr lang="cs-CZ" sz="4000" dirty="0" err="1">
                <a:solidFill>
                  <a:schemeClr val="bg1"/>
                </a:solidFill>
              </a:rPr>
              <a:t>dělství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8" grpId="0"/>
      <p:bldP spid="8" grpId="1"/>
      <p:bldP spid="20" grpId="0"/>
      <p:bldP spid="2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04.02.2021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2" r:id="rId2"/>
    <p:sldLayoutId id="2147483661" r:id="rId3"/>
    <p:sldLayoutId id="2147483662" r:id="rId4"/>
    <p:sldLayoutId id="2147483649" r:id="rId5"/>
    <p:sldLayoutId id="2147483665" r:id="rId6"/>
    <p:sldLayoutId id="2147483664" r:id="rId7"/>
    <p:sldLayoutId id="2147483667" r:id="rId8"/>
    <p:sldLayoutId id="2147483655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mata.rozhlas.cz/priroda/atlas-rostlin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41621" y="580445"/>
            <a:ext cx="1020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Návod, jak prezentaci používat. 	                    Tato stránka se při prohlížení prezentace nezobrazuje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09815" y="1240404"/>
            <a:ext cx="100424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1</a:t>
            </a:r>
            <a:r>
              <a:rPr lang="cs-CZ" sz="1200" dirty="0"/>
              <a:t> – jen pustit</a:t>
            </a:r>
          </a:p>
          <a:p>
            <a:r>
              <a:rPr lang="cs-CZ" sz="1200" b="1" dirty="0"/>
              <a:t>2</a:t>
            </a:r>
            <a:r>
              <a:rPr lang="cs-CZ" sz="1200" dirty="0"/>
              <a:t> – přečíst hlavní sdělení – otázka – co si myslí děti</a:t>
            </a:r>
          </a:p>
          <a:p>
            <a:r>
              <a:rPr lang="cs-CZ" sz="1200" b="1" dirty="0"/>
              <a:t>3 </a:t>
            </a:r>
            <a:r>
              <a:rPr lang="cs-CZ" sz="1200" dirty="0"/>
              <a:t>– </a:t>
            </a:r>
            <a:r>
              <a:rPr lang="cs-CZ" sz="1200" dirty="0" err="1"/>
              <a:t>odkrývačka</a:t>
            </a:r>
            <a:r>
              <a:rPr lang="cs-CZ" sz="1200" dirty="0"/>
              <a:t> – jaká rostlina je tu schovaná – smetanka lékařská – dá se jíst list, kořen i květ – pampeliškový med (květy), saláty (mladé listy), čaje (listy nebo kořeny)</a:t>
            </a:r>
          </a:p>
          <a:p>
            <a:r>
              <a:rPr lang="cs-CZ" sz="1200" b="1" dirty="0"/>
              <a:t>4 </a:t>
            </a:r>
            <a:r>
              <a:rPr lang="cs-CZ" sz="1200" dirty="0"/>
              <a:t>- děti hádají, lze přeskakovat na to, co vědí – po kliknutí na fotku se objeví správný název, můžou říkat, co se přesně jí (ostružina – plody a listy, šípek - plody – čaj a marmeláda, lípa – květy, bez – květy a plody, líska – ořechy, borůvky – plody) </a:t>
            </a:r>
          </a:p>
          <a:p>
            <a:r>
              <a:rPr lang="cs-CZ" sz="1200" b="1" dirty="0"/>
              <a:t>5</a:t>
            </a:r>
            <a:r>
              <a:rPr lang="cs-CZ" sz="1200" dirty="0"/>
              <a:t> – přiřazování názvů – začnou tím, co vědí, u kokošky lze napovědět, co jim připomíná tobolky, opět říkáme, co se jí (jetel – květy a mladé listy, hluchavka – mladé listy a květy do salátů a čaje, kokoška – mladé listy a květy – jen v malém množství, česnáček – listy do salátů, pomazánek a polévek</a:t>
            </a:r>
          </a:p>
          <a:p>
            <a:r>
              <a:rPr lang="cs-CZ" sz="1200" b="1" dirty="0"/>
              <a:t>6</a:t>
            </a:r>
            <a:r>
              <a:rPr lang="cs-CZ" sz="1200" dirty="0"/>
              <a:t>  -  přečíst hlavní sdělení,  proklik na atlas rostlin</a:t>
            </a:r>
          </a:p>
          <a:p>
            <a:r>
              <a:rPr lang="cs-CZ" sz="1200" b="1" dirty="0"/>
              <a:t>7  </a:t>
            </a:r>
            <a:r>
              <a:rPr lang="cs-CZ" sz="1200" dirty="0"/>
              <a:t>- Přečíst otázku – klikáním na zvířata se objevují jejich názvy, kliknutím na jelena fotka zmizí – nežije v Říčanském lese</a:t>
            </a:r>
          </a:p>
          <a:p>
            <a:r>
              <a:rPr lang="cs-CZ" sz="1200" b="1" dirty="0"/>
              <a:t>8</a:t>
            </a:r>
            <a:r>
              <a:rPr lang="cs-CZ" sz="1200" dirty="0"/>
              <a:t> – Přečíst otázku – děti říkají názor</a:t>
            </a:r>
          </a:p>
          <a:p>
            <a:r>
              <a:rPr lang="cs-CZ" sz="1200" dirty="0"/>
              <a:t>Bylo v pravěku jednodušší najít v přírodě pitnou vodu? Proč? </a:t>
            </a:r>
          </a:p>
          <a:p>
            <a:r>
              <a:rPr lang="cs-CZ" sz="1200" dirty="0"/>
              <a:t>Klik - Půjdeme to zkusit – odkaz na výpravu</a:t>
            </a:r>
          </a:p>
          <a:p>
            <a:r>
              <a:rPr lang="cs-CZ" sz="1200" b="1" dirty="0"/>
              <a:t>9</a:t>
            </a:r>
            <a:r>
              <a:rPr lang="cs-CZ" sz="1200" dirty="0"/>
              <a:t> – Děti hledají v mapě úkoly, jak se objevují:</a:t>
            </a:r>
          </a:p>
          <a:p>
            <a:pPr lvl="0"/>
            <a:r>
              <a:rPr lang="cs-CZ" sz="1200" dirty="0"/>
              <a:t>Pitná voda – pouze některé studánky</a:t>
            </a:r>
          </a:p>
          <a:p>
            <a:pPr lvl="0"/>
            <a:r>
              <a:rPr lang="cs-CZ" sz="1200" dirty="0"/>
              <a:t>Koupání – Jureček, </a:t>
            </a:r>
            <a:r>
              <a:rPr lang="cs-CZ" sz="1200" dirty="0" err="1"/>
              <a:t>Marvánek</a:t>
            </a:r>
            <a:endParaRPr lang="cs-CZ" sz="1200" dirty="0"/>
          </a:p>
          <a:p>
            <a:pPr lvl="0"/>
            <a:r>
              <a:rPr lang="cs-CZ" sz="1200" dirty="0"/>
              <a:t>Čistá – před Jurečkem – teče lesem, čistí se v meandrech</a:t>
            </a:r>
          </a:p>
          <a:p>
            <a:pPr lvl="0"/>
            <a:r>
              <a:rPr lang="cs-CZ" sz="1200" dirty="0"/>
              <a:t>Špinavá – ve městě, za městem a u polí (kanalizace, hnojiva)</a:t>
            </a:r>
          </a:p>
          <a:p>
            <a:r>
              <a:rPr lang="cs-CZ" sz="1200" b="1" dirty="0"/>
              <a:t>10 </a:t>
            </a:r>
            <a:r>
              <a:rPr lang="cs-CZ" sz="1200" dirty="0"/>
              <a:t>– přečíst – odkaz na výpravu – budeme hledat zdroje potravy</a:t>
            </a:r>
          </a:p>
        </p:txBody>
      </p:sp>
    </p:spTree>
    <p:extLst>
      <p:ext uri="{BB962C8B-B14F-4D97-AF65-F5344CB8AC3E}">
        <p14:creationId xmlns:p14="http://schemas.microsoft.com/office/powerpoint/2010/main" val="21451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758" y="295735"/>
            <a:ext cx="4561538" cy="1436811"/>
          </a:xfrm>
        </p:spPr>
        <p:txBody>
          <a:bodyPr/>
          <a:lstStyle/>
          <a:p>
            <a:r>
              <a:rPr lang="cs-CZ" dirty="0"/>
              <a:t>Najděte na mapě: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482025" cy="398750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Kde si myslíte, že je</a:t>
            </a:r>
          </a:p>
          <a:p>
            <a:r>
              <a:rPr lang="cs-CZ" dirty="0"/>
              <a:t>pitná voda </a:t>
            </a:r>
          </a:p>
          <a:p>
            <a:r>
              <a:rPr lang="cs-CZ" dirty="0"/>
              <a:t>voda vhodná ke koupání</a:t>
            </a:r>
          </a:p>
          <a:p>
            <a:r>
              <a:rPr lang="cs-CZ" dirty="0"/>
              <a:t>nejčistší voda</a:t>
            </a:r>
          </a:p>
          <a:p>
            <a:r>
              <a:rPr lang="cs-CZ" dirty="0"/>
              <a:t>nejšpinavější voda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43" y="0"/>
            <a:ext cx="68169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97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99868" y="255979"/>
            <a:ext cx="5661957" cy="1668237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pravěku člověk </a:t>
            </a:r>
            <a:br>
              <a:rPr lang="cs-CZ" dirty="0"/>
            </a:br>
            <a:r>
              <a:rPr lang="cs-CZ" dirty="0"/>
              <a:t>v  přírodě našel potravu: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87265" y="2122998"/>
            <a:ext cx="4969041" cy="23456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000" b="1" dirty="0"/>
          </a:p>
          <a:p>
            <a:pPr marL="285750" indent="-285750"/>
            <a:r>
              <a:rPr lang="cs-CZ" sz="4000" b="1" dirty="0"/>
              <a:t>jedlé rostliny</a:t>
            </a:r>
          </a:p>
          <a:p>
            <a:pPr marL="285750" indent="-285750"/>
            <a:r>
              <a:rPr lang="cs-CZ" sz="4000" b="1" dirty="0"/>
              <a:t>zvířata</a:t>
            </a:r>
          </a:p>
          <a:p>
            <a:pPr marL="285750" indent="-285750"/>
            <a:r>
              <a:rPr lang="cs-CZ" sz="4000" b="1" dirty="0"/>
              <a:t>vodu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217972" y="4851910"/>
            <a:ext cx="3518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chemeClr val="bg1">
                    <a:lumMod val="95000"/>
                  </a:schemeClr>
                </a:solidFill>
              </a:rPr>
              <a:t>Umíme to i my?</a:t>
            </a:r>
          </a:p>
        </p:txBody>
      </p:sp>
    </p:spTree>
    <p:extLst>
      <p:ext uri="{BB962C8B-B14F-4D97-AF65-F5344CB8AC3E}">
        <p14:creationId xmlns:p14="http://schemas.microsoft.com/office/powerpoint/2010/main" val="18654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7517" y="475013"/>
            <a:ext cx="10664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Zdroje obrázků (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CC0)</a:t>
            </a:r>
            <a:r>
              <a:rPr lang="cs-CZ" b="1" dirty="0"/>
              <a:t>:</a:t>
            </a:r>
          </a:p>
          <a:p>
            <a:endParaRPr lang="cs-CZ" b="1" dirty="0"/>
          </a:p>
          <a:p>
            <a:r>
              <a:rPr lang="cs-CZ" dirty="0">
                <a:hlinkClick r:id="rId2"/>
              </a:rPr>
              <a:t>https://pixabay.com/</a:t>
            </a:r>
            <a:endParaRPr lang="cs-CZ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https://pxhere.com/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5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Tvoříme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5832427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Umíme si jídlo najít v přírodě?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/>
          <a:stretch/>
        </p:blipFill>
        <p:spPr bwMode="auto">
          <a:xfrm>
            <a:off x="-1" y="0"/>
            <a:ext cx="7887693" cy="583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2404"/>
          <a:stretch/>
        </p:blipFill>
        <p:spPr bwMode="auto">
          <a:xfrm rot="5400000">
            <a:off x="7121719" y="765974"/>
            <a:ext cx="5836255" cy="430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354052"/>
            <a:ext cx="1784885" cy="221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3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15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14191" cy="2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809460"/>
            <a:ext cx="4214191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4400" dirty="0"/>
              <a:t>STROMY A KEŘE: Jak se jmenují?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0" y="0"/>
            <a:ext cx="4019496" cy="28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5320"/>
          <a:stretch/>
        </p:blipFill>
        <p:spPr bwMode="auto">
          <a:xfrm>
            <a:off x="4214189" y="2809460"/>
            <a:ext cx="4019497" cy="303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7" b="612"/>
          <a:stretch/>
        </p:blipFill>
        <p:spPr bwMode="auto">
          <a:xfrm>
            <a:off x="8233686" y="0"/>
            <a:ext cx="3958314" cy="279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r="10296"/>
          <a:stretch/>
        </p:blipFill>
        <p:spPr bwMode="auto">
          <a:xfrm>
            <a:off x="8233686" y="2792268"/>
            <a:ext cx="3958314" cy="30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0201" y="2178657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ostružiník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56648" y="217865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šípek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72939" y="5259734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bez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762413" y="5259734"/>
            <a:ext cx="68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líska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1111907" y="2178657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lípa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871649" y="5259734"/>
            <a:ext cx="105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borůvka</a:t>
            </a:r>
          </a:p>
        </p:txBody>
      </p:sp>
    </p:spTree>
    <p:extLst>
      <p:ext uri="{BB962C8B-B14F-4D97-AF65-F5344CB8AC3E}">
        <p14:creationId xmlns:p14="http://schemas.microsoft.com/office/powerpoint/2010/main" val="9499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700" y="5847496"/>
            <a:ext cx="12185649" cy="1010504"/>
          </a:xfrm>
        </p:spPr>
        <p:txBody>
          <a:bodyPr anchor="ctr">
            <a:normAutofit/>
          </a:bodyPr>
          <a:lstStyle/>
          <a:p>
            <a:r>
              <a:rPr lang="cs-CZ" sz="4400" dirty="0"/>
              <a:t>Popletly se nám názvy jedlých bylin, opravte.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4279" r="25629"/>
          <a:stretch/>
        </p:blipFill>
        <p:spPr bwMode="auto">
          <a:xfrm>
            <a:off x="1" y="0"/>
            <a:ext cx="3034889" cy="42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96" y="1"/>
            <a:ext cx="3158856" cy="42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r="4496"/>
          <a:stretch/>
        </p:blipFill>
        <p:spPr bwMode="auto">
          <a:xfrm>
            <a:off x="6115252" y="1"/>
            <a:ext cx="3062379" cy="421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145" y="0"/>
            <a:ext cx="3158855" cy="421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45281" y="5074776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jetel luční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660530" y="5074776"/>
            <a:ext cx="197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česnáček lékařský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311232" y="5074776"/>
            <a:ext cx="253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kokoška pastuší tobolka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820079" y="5074776"/>
            <a:ext cx="15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hluchavka bílá</a:t>
            </a:r>
          </a:p>
        </p:txBody>
      </p:sp>
    </p:spTree>
    <p:extLst>
      <p:ext uri="{BB962C8B-B14F-4D97-AF65-F5344CB8AC3E}">
        <p14:creationId xmlns:p14="http://schemas.microsoft.com/office/powerpoint/2010/main" val="36566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 -0.00695 C -0.07122 -0.01019 -0.07487 -0.01644 -0.08086 -0.01991 C -0.09036 -0.02523 -0.1 -0.03033 -0.1099 -0.03287 C -0.12865 -0.04468 -0.14961 -0.04584 -0.16914 -0.05209 C -0.175 -0.05671 -0.16667 -0.05046 -0.17838 -0.05671 C -0.18268 -0.0588 -0.1862 -0.06181 -0.19062 -0.06296 C -0.19583 -0.06713 -0.20117 -0.0713 -0.20677 -0.07315 C -0.2099 -0.07408 -0.21615 -0.07593 -0.21615 -0.0757 C -0.22148 -0.0794 -0.22786 -0.08287 -0.23359 -0.08496 C -0.24036 -0.0919 -0.24726 -0.09398 -0.25508 -0.09398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C 0.00703 -0.00116 0.01393 -0.00301 0.02096 -0.00463 C 0.0612 -0.00371 0.10143 -0.00417 0.14166 -0.00579 C 0.1487 -0.0088 0.13776 -0.0044 0.15377 -0.00787 C 0.16015 -0.00949 0.1664 -0.01435 0.17278 -0.01574 C 0.18437 -0.01829 0.19583 -0.02199 0.20755 -0.02361 C 0.21497 -0.02685 0.22265 -0.02709 0.23034 -0.02801 C 0.25351 -0.04167 0.27942 -0.03866 0.30325 -0.04028 C 0.3125 -0.04097 0.33086 -0.04259 0.33086 -0.04236 C 0.34557 -0.04908 0.36133 -0.04514 0.37591 -0.05162 C 0.39036 -0.0581 0.40508 -0.06366 0.41953 -0.06945 C 0.42942 -0.07338 0.43802 -0.08033 0.44817 -0.08171 C 0.46002 -0.08611 0.47122 -0.08959 0.48346 -0.09074 C 0.48854 -0.09306 0.49466 -0.09398 0.5 -0.09398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C 0.00287 -0.00255 0.00469 -0.00463 0.00795 -0.00579 C 0.01042 -0.00926 0.01276 -0.01181 0.01589 -0.0132 C 0.0194 -0.0169 0.02943 -0.02176 0.03386 -0.02384 C 0.03828 -0.02593 0.04193 -0.03218 0.04636 -0.03426 C 0.05183 -0.03681 0.04909 -0.03496 0.0543 -0.03982 C 0.05677 -0.04236 0.06172 -0.04352 0.06485 -0.04468 C 0.06745 -0.04699 0.07097 -0.04908 0.07409 -0.05023 C 0.07696 -0.05278 0.08034 -0.05463 0.08347 -0.05579 C 0.08907 -0.06111 0.09506 -0.06273 0.10131 -0.06528 C 0.10795 -0.06806 0.11459 -0.07037 0.12123 -0.07292 C 0.12539 -0.07685 0.13008 -0.07871 0.13503 -0.08033 C 0.14453 -0.0838 0.15378 -0.08912 0.16368 -0.08982 C 0.17253 -0.09028 0.18125 -0.09028 0.19011 -0.09074 C 0.19453 -0.09097 0.19896 -0.09121 0.20339 -0.09167 C 0.21628 -0.09537 0.2323 -0.09352 0.24519 -0.09352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62 C -0.01276 0.00694 -0.02343 -0.00671 -0.03567 -0.00926 C -0.05273 -0.01736 -0.06953 -0.03218 -0.08711 -0.03426 C -0.11289 -0.04514 -0.13828 -0.0507 -0.16471 -0.05209 C -0.19713 -0.05949 -0.23034 -0.06065 -0.26289 -0.06806 C -0.27461 -0.07639 -0.28606 -0.07894 -0.29791 -0.08056 C -0.34922 -0.10834 -0.40156 -0.08426 -0.45299 -0.08426 L -0.49674 -0.08611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5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7911" y="4953006"/>
            <a:ext cx="10638997" cy="1567064"/>
          </a:xfrm>
        </p:spPr>
        <p:txBody>
          <a:bodyPr>
            <a:normAutofit/>
          </a:bodyPr>
          <a:lstStyle/>
          <a:p>
            <a:r>
              <a:rPr lang="cs-CZ" dirty="0"/>
              <a:t>Kdo se chce naučit poznávat rostliny, může obrázky najít v knize nebo na internetu.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25" y="0"/>
            <a:ext cx="154305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7911" y="873241"/>
            <a:ext cx="57567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4"/>
                </a:solidFill>
                <a:latin typeface="+mj-lt"/>
              </a:rPr>
              <a:t>Atlas rostlin:</a:t>
            </a:r>
          </a:p>
          <a:p>
            <a:endParaRPr lang="cs-CZ" sz="2800" b="1" dirty="0"/>
          </a:p>
          <a:p>
            <a:endParaRPr lang="cs-CZ" sz="2800" b="1" dirty="0"/>
          </a:p>
          <a:p>
            <a:r>
              <a:rPr lang="cs-CZ" sz="2400" b="1" dirty="0">
                <a:hlinkClick r:id="rId3"/>
              </a:rPr>
              <a:t>https://temata.rozhlas.cz/priroda/atlas-rostlin</a:t>
            </a:r>
            <a:r>
              <a:rPr lang="cs-CZ" sz="2400" b="1" dirty="0"/>
              <a:t> </a:t>
            </a:r>
          </a:p>
        </p:txBody>
      </p:sp>
      <p:pic>
        <p:nvPicPr>
          <p:cNvPr id="1026" name="Picture 2" descr="C:\Users\edita.jezkova\Desktop\mapa okolí b kop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841" r="6593" b="9233"/>
          <a:stretch/>
        </p:blipFill>
        <p:spPr bwMode="auto">
          <a:xfrm>
            <a:off x="7046752" y="0"/>
            <a:ext cx="5145248" cy="47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r="2975"/>
          <a:stretch/>
        </p:blipFill>
        <p:spPr bwMode="auto">
          <a:xfrm>
            <a:off x="6663192" y="0"/>
            <a:ext cx="5528807" cy="478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585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Který savec nežije v Říčanském lese?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9376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-2"/>
            <a:ext cx="2351930" cy="325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6" t="6946" r="14392" b="4066"/>
          <a:stretch/>
        </p:blipFill>
        <p:spPr bwMode="auto">
          <a:xfrm>
            <a:off x="9856080" y="0"/>
            <a:ext cx="2335920" cy="3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43462" b="4957"/>
          <a:stretch/>
        </p:blipFill>
        <p:spPr bwMode="auto">
          <a:xfrm>
            <a:off x="0" y="1743075"/>
            <a:ext cx="2619375" cy="409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259946"/>
            <a:ext cx="3873051" cy="25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/>
          <a:stretch/>
        </p:blipFill>
        <p:spPr bwMode="auto">
          <a:xfrm>
            <a:off x="6492426" y="3256517"/>
            <a:ext cx="3121840" cy="258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133" r="13268"/>
          <a:stretch/>
        </p:blipFill>
        <p:spPr bwMode="auto">
          <a:xfrm>
            <a:off x="9614267" y="3259945"/>
            <a:ext cx="2577734" cy="25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494351" y="465802"/>
            <a:ext cx="3745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Jelen v Říčanském lese nežije. </a:t>
            </a:r>
          </a:p>
          <a:p>
            <a:r>
              <a:rPr lang="cs-CZ" sz="3200" b="1" dirty="0"/>
              <a:t>Les je pro něj malý.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05" y="1714"/>
            <a:ext cx="4884775" cy="325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4928" y="96470"/>
            <a:ext cx="93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veverk</a:t>
            </a:r>
            <a:r>
              <a:rPr lang="cs-CZ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197177" y="224204"/>
            <a:ext cx="63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liška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74928" y="1944334"/>
            <a:ext cx="66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kuna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972260" y="50681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srnec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197177" y="3423196"/>
            <a:ext cx="89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jezevec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0003144" y="3543330"/>
            <a:ext cx="68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krtek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873330" y="354333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rejsek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4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Najdeme v přírodě čistou vodu?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323151" y="500932"/>
            <a:ext cx="4163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Půjdeme to zkusit!</a:t>
            </a:r>
          </a:p>
        </p:txBody>
      </p:sp>
    </p:spTree>
    <p:extLst>
      <p:ext uri="{BB962C8B-B14F-4D97-AF65-F5344CB8AC3E}">
        <p14:creationId xmlns:p14="http://schemas.microsoft.com/office/powerpoint/2010/main" val="1237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Šablona_Prezentace_HO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HO_19-04-01" id="{96BB1BC9-DE91-4025-BC88-F8D1D1382D9C}" vid="{13E2FE55-8A28-4CAC-8701-34860EF36FA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Šablona_Prezentace_HO</Template>
  <TotalTime>925</TotalTime>
  <Words>480</Words>
  <Application>Microsoft Office PowerPoint</Application>
  <PresentationFormat>Širokoúhlá obrazovka</PresentationFormat>
  <Paragraphs>66</Paragraphs>
  <Slides>12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Franklin Gothic Book</vt:lpstr>
      <vt:lpstr>Franklin Gothic Medium</vt:lpstr>
      <vt:lpstr>Šablona_Prezentace_HO</vt:lpstr>
      <vt:lpstr>Prezentace aplikace PowerPoint</vt:lpstr>
      <vt:lpstr>Tvoříme a prožíváme</vt:lpstr>
      <vt:lpstr>Umíme si jídlo najít v přírodě?</vt:lpstr>
      <vt:lpstr>Prezentace aplikace PowerPoint</vt:lpstr>
      <vt:lpstr>STROMY A KEŘE: Jak se jmenují?</vt:lpstr>
      <vt:lpstr>Popletly se nám názvy jedlých bylin, opravte.</vt:lpstr>
      <vt:lpstr>Kdo se chce naučit poznávat rostliny, může obrázky najít v knize nebo na internetu.</vt:lpstr>
      <vt:lpstr>Který savec nežije v Říčanském lese?</vt:lpstr>
      <vt:lpstr>Najdeme v přírodě čistou vodu? </vt:lpstr>
      <vt:lpstr>Najděte na mapě:</vt:lpstr>
      <vt:lpstr>V pravěku člověk  v  přírodě našel potravu: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prožíváme!</dc:title>
  <dc:creator>pc</dc:creator>
  <cp:lastModifiedBy>Sosnovcová Eva</cp:lastModifiedBy>
  <cp:revision>107</cp:revision>
  <dcterms:created xsi:type="dcterms:W3CDTF">2019-04-04T06:18:58Z</dcterms:created>
  <dcterms:modified xsi:type="dcterms:W3CDTF">2021-02-04T09:14:48Z</dcterms:modified>
</cp:coreProperties>
</file>