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5" r:id="rId2"/>
    <p:sldId id="305" r:id="rId3"/>
    <p:sldId id="306" r:id="rId4"/>
    <p:sldId id="281" r:id="rId5"/>
    <p:sldId id="287" r:id="rId6"/>
    <p:sldId id="288" r:id="rId7"/>
    <p:sldId id="289" r:id="rId8"/>
    <p:sldId id="290" r:id="rId9"/>
    <p:sldId id="291" r:id="rId10"/>
    <p:sldId id="297" r:id="rId11"/>
    <p:sldId id="299" r:id="rId12"/>
    <p:sldId id="280" r:id="rId13"/>
    <p:sldId id="282" r:id="rId14"/>
    <p:sldId id="293" r:id="rId15"/>
    <p:sldId id="304" r:id="rId16"/>
    <p:sldId id="307" r:id="rId17"/>
    <p:sldId id="28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32798-38A2-409D-B087-49C73ADE7757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5ED77-BE14-44E7-BF92-69132EC079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028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94AF5-BB9D-4050-9CB1-B255C97D6FF9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04A68-0ABF-4F01-8B1C-D961496D81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51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04A68-0ABF-4F01-8B1C-D961496D811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51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04A68-0ABF-4F01-8B1C-D961496D811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38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04A68-0ABF-4F01-8B1C-D961496D811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87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Lidé\Kuba\2019_05_výběr\DSC_399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8149" y="-911225"/>
            <a:ext cx="13069824" cy="86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7" y="964524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3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3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3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3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6" y="2890964"/>
            <a:ext cx="1477052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2" y="2890964"/>
            <a:ext cx="1477052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3" y="314325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5" y="384790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7" y="964524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3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3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3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3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6" y="2890964"/>
            <a:ext cx="1477052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2" y="2890964"/>
            <a:ext cx="1477052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3" y="314325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5" y="384790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2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6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2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367" y="6232820"/>
            <a:ext cx="1757265" cy="61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4" b="1677"/>
          <a:stretch/>
        </p:blipFill>
        <p:spPr bwMode="auto">
          <a:xfrm>
            <a:off x="-9363" y="0"/>
            <a:ext cx="12192000" cy="686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5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4" y="6161560"/>
            <a:ext cx="1265019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3510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20" y="1377525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20" y="2752368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20" y="4132503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8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8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9" y="5503500"/>
            <a:ext cx="2409364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015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599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7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441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64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3848" r="-197" b="11924"/>
          <a:stretch/>
        </p:blipFill>
        <p:spPr>
          <a:xfrm>
            <a:off x="0" y="0"/>
            <a:ext cx="12192000" cy="68459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4" name="Ovál 13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862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085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69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500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847496"/>
            <a:ext cx="12185649" cy="101050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31" y="1501297"/>
            <a:ext cx="4651898" cy="30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8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2612571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programu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02" y="971907"/>
            <a:ext cx="4651899" cy="3085794"/>
          </a:xfrm>
          <a:prstGeom prst="rect">
            <a:avLst/>
          </a:prstGeom>
        </p:spPr>
      </p:pic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-6350" y="-10632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858466" y="1155001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 userDrawn="1"/>
        </p:nvSpPr>
        <p:spPr>
          <a:xfrm rot="21284349">
            <a:off x="6868357" y="3687385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32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</a:t>
            </a:r>
            <a:r>
              <a:rPr lang="cs-CZ" sz="7200" baseline="0" dirty="0">
                <a:solidFill>
                  <a:schemeClr val="bg1"/>
                </a:solidFill>
              </a:rPr>
              <a:t> sdělení programu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24" name="Ovál 23"/>
          <p:cNvSpPr/>
          <p:nvPr userDrawn="1"/>
        </p:nvSpPr>
        <p:spPr>
          <a:xfrm rot="550633">
            <a:off x="10064601" y="2949174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32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</a:t>
            </a:r>
            <a:r>
              <a:rPr lang="cs-CZ" sz="7200" baseline="0" dirty="0">
                <a:solidFill>
                  <a:schemeClr val="bg1"/>
                </a:solidFill>
              </a:rPr>
              <a:t> sdělení programu</a:t>
            </a:r>
            <a:endParaRPr lang="cs-CZ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Ne celé věty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15" y="5322989"/>
            <a:ext cx="1011844" cy="1255436"/>
          </a:xfrm>
          <a:prstGeom prst="rect">
            <a:avLst/>
          </a:prstGeom>
        </p:spPr>
      </p:pic>
      <p:pic>
        <p:nvPicPr>
          <p:cNvPr id="3074" name="Picture 2" descr="U:\FOTOARCHIV\GDPR_OBJEKTY MUZEA\04_DCG\DSC_7359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94397" y="-1167707"/>
            <a:ext cx="10090379" cy="67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  <p:pic>
        <p:nvPicPr>
          <p:cNvPr id="4098" name="Picture 2" descr="U:\HANDS ON MUZEUM\PROGRAMY\Hrava geologie\žula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2597" y="974903"/>
            <a:ext cx="9917213" cy="670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83" y="319438"/>
            <a:ext cx="619125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80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7661" r="15035" b="10771"/>
          <a:stretch/>
        </p:blipFill>
        <p:spPr>
          <a:xfrm>
            <a:off x="0" y="1"/>
            <a:ext cx="12192000" cy="6859865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4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5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4" y="616156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24.02.2021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61" r:id="rId3"/>
    <p:sldLayoutId id="2147483662" r:id="rId4"/>
    <p:sldLayoutId id="2147483649" r:id="rId5"/>
    <p:sldLayoutId id="2147483665" r:id="rId6"/>
    <p:sldLayoutId id="2147483673" r:id="rId7"/>
    <p:sldLayoutId id="2147483671" r:id="rId8"/>
    <p:sldLayoutId id="2147483664" r:id="rId9"/>
    <p:sldLayoutId id="2147483667" r:id="rId10"/>
    <p:sldLayoutId id="2147483668" r:id="rId11"/>
    <p:sldLayoutId id="2147483650" r:id="rId12"/>
    <p:sldLayoutId id="2147483669" r:id="rId13"/>
    <p:sldLayoutId id="2147483670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7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logy.cz/svet-geologie/vylety/vylety" TargetMode="External"/><Relationship Id="rId2" Type="http://schemas.openxmlformats.org/officeDocument/2006/relationships/hyperlink" Target="http://www.geology.cz/svet-geologie/aplikace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Mile&#353;ovka" TargetMode="External"/><Relationship Id="rId2" Type="http://schemas.openxmlformats.org/officeDocument/2006/relationships/hyperlink" Target="https://pixabay.com/cs/photos/p&#237;skovcov&#233;-sk&#225;ly-&#250;tvary-p&#237;skovce-3529180/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16049" y="38185"/>
            <a:ext cx="1020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Návod, jak prezentaci používat 	                    Tato stránka se při prohlížení prezentace nezobrazuje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09814" y="407517"/>
            <a:ext cx="10042497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– </a:t>
            </a:r>
            <a:r>
              <a:rPr lang="cs-CZ" sz="1400" dirty="0"/>
              <a:t>učitel se před začátkem hodiny seznámí s prezentací a s doporučenými možnostmi, jak využít digitální prostředí </a:t>
            </a:r>
          </a:p>
          <a:p>
            <a:r>
              <a:rPr lang="cs-CZ" sz="1400" dirty="0"/>
              <a:t>   pro další vzdělávání v geologii</a:t>
            </a:r>
          </a:p>
          <a:p>
            <a:endParaRPr lang="cs-CZ" sz="1400" dirty="0"/>
          </a:p>
          <a:p>
            <a:r>
              <a:rPr lang="cs-CZ" sz="1400" dirty="0"/>
              <a:t>– učitel spustí promítání prezentace</a:t>
            </a:r>
          </a:p>
          <a:p>
            <a:r>
              <a:rPr lang="cs-CZ" sz="1400" dirty="0"/>
              <a:t>   Děti si mohou během prezentace dělat zápisky do svých sešitů.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2: Co si pamatujete z návštěvy v Didaktickém centru geologie?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4: žáci přiřadí k horninám způsob jejich vzniku – po kliknutí na horninu se pojem zařadí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5 – 9: obrázky Příběhy hornin na zopakování, po kliknutí na obrázek se ukáže fotografie</a:t>
            </a:r>
          </a:p>
          <a:p>
            <a:r>
              <a:rPr lang="cs-CZ" sz="1400" dirty="0"/>
              <a:t>	žula – podezdívka u 1. ZŠ Říčany v Didaktickém centru geologie (DCG)</a:t>
            </a:r>
          </a:p>
          <a:p>
            <a:r>
              <a:rPr lang="cs-CZ" sz="1400" dirty="0"/>
              <a:t>	tuf – Milešovka – příklad vyhaslé sopky na území ČR</a:t>
            </a:r>
          </a:p>
          <a:p>
            <a:r>
              <a:rPr lang="cs-CZ" sz="1400" dirty="0"/>
              <a:t>	břidlice – říčanský hrad, zeď v DCG</a:t>
            </a:r>
          </a:p>
          <a:p>
            <a:r>
              <a:rPr lang="cs-CZ" sz="1400" dirty="0"/>
              <a:t>	pískovec – pískovcové skály v ČR (Broumovské stěny, Adršpach, Prachovské skály aj.)</a:t>
            </a:r>
          </a:p>
          <a:p>
            <a:r>
              <a:rPr lang="cs-CZ" sz="1400" dirty="0"/>
              <a:t>	křemenec – obklady a dlažba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10: žáci určují, které horniny jsou regionální a které by v okolí Říčan nenašly</a:t>
            </a:r>
          </a:p>
          <a:p>
            <a:r>
              <a:rPr lang="cs-CZ" sz="1400" dirty="0"/>
              <a:t>	učitel kliká na obrázky, horniny se odsouvají, pod nimi je správné řešení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11: hlavní sdělení 1. části prezentace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12: žáci roztřídí obrázky na 2 skupiny –živec, slída, křemen (minerál), křemenec, žula (hornina)</a:t>
            </a:r>
          </a:p>
          <a:p>
            <a:r>
              <a:rPr lang="cs-CZ" sz="1400" dirty="0"/>
              <a:t>	učitel kliká po domluvě se žáky na jednotlivé obrázky, které se následně přiřadí do správného sloupce</a:t>
            </a:r>
          </a:p>
          <a:p>
            <a:r>
              <a:rPr lang="cs-CZ" sz="1400" dirty="0"/>
              <a:t>	ukáže názorně vztah minerál – hornina na příkladu na obrázcích: </a:t>
            </a:r>
          </a:p>
          <a:p>
            <a:r>
              <a:rPr lang="cs-CZ" sz="1400" dirty="0"/>
              <a:t>	živec – žula (živec je minerál, který je spolu s dalšími minerály obsažen v žule)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13: hlavní sdělení 2. části prezentace</a:t>
            </a:r>
          </a:p>
          <a:p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14: </a:t>
            </a:r>
            <a:r>
              <a:rPr lang="cs-CZ" sz="1400" dirty="0" err="1"/>
              <a:t>odkrývačka</a:t>
            </a:r>
            <a:r>
              <a:rPr lang="cs-CZ" sz="1400" dirty="0"/>
              <a:t> – na obrázku pod dlaždicemi je schovaný zkamenělý trilobit</a:t>
            </a:r>
          </a:p>
          <a:p>
            <a:r>
              <a:rPr lang="cs-CZ" sz="1400" dirty="0"/>
              <a:t>	učitel postupně odkrývá kliknutím jednotlivá políčka, žáci hádají</a:t>
            </a:r>
          </a:p>
          <a:p>
            <a:pPr lvl="0"/>
            <a:r>
              <a:rPr lang="cs-CZ" sz="1400" dirty="0"/>
              <a:t>– slide 15: virtuální laboratoře – žáci si pod vedením učitele mohou zopakovat prostředí z jednotlivých geologických období, ideální    je mít k dispozici tablet do dvojice.</a:t>
            </a:r>
          </a:p>
          <a:p>
            <a:pPr lvl="0"/>
            <a:r>
              <a:rPr lang="cs-CZ" sz="1400" dirty="0"/>
              <a:t>– </a:t>
            </a:r>
            <a:r>
              <a:rPr lang="cs-CZ" sz="1400" dirty="0" err="1"/>
              <a:t>slide</a:t>
            </a:r>
            <a:r>
              <a:rPr lang="cs-CZ" sz="1400" dirty="0"/>
              <a:t> 16: hlavní sdělení 3. části prezentace</a:t>
            </a:r>
          </a:p>
          <a:p>
            <a:endParaRPr lang="cs-CZ" sz="1400" dirty="0"/>
          </a:p>
          <a:p>
            <a:r>
              <a:rPr lang="cs-CZ" sz="1400" dirty="0"/>
              <a:t>Podle času se učitel může zabývat jen vybranými částmi prezentace</a:t>
            </a:r>
          </a:p>
          <a:p>
            <a:endParaRPr lang="cs-CZ" sz="1400" dirty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807378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809627" y="3540632"/>
            <a:ext cx="113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břidlice </a:t>
            </a:r>
          </a:p>
          <a:p>
            <a:pPr algn="ctr"/>
            <a:r>
              <a:rPr lang="cs-CZ" b="1" dirty="0"/>
              <a:t>NAJDEME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242354" y="3607040"/>
            <a:ext cx="1265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žula </a:t>
            </a:r>
          </a:p>
          <a:p>
            <a:pPr algn="ctr"/>
            <a:r>
              <a:rPr lang="cs-CZ" b="1" dirty="0"/>
              <a:t>NAJDEME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222189" y="3613212"/>
            <a:ext cx="161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vápenec </a:t>
            </a:r>
          </a:p>
          <a:p>
            <a:pPr algn="ctr"/>
            <a:r>
              <a:rPr lang="cs-CZ" b="1" dirty="0"/>
              <a:t>NENAJDEME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Které horniny nenajdeme na </a:t>
            </a:r>
            <a:r>
              <a:rPr lang="cs-CZ" dirty="0" err="1"/>
              <a:t>Říčansku</a:t>
            </a:r>
            <a:r>
              <a:rPr lang="cs-CZ" dirty="0"/>
              <a:t>?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b="10231"/>
          <a:stretch/>
        </p:blipFill>
        <p:spPr>
          <a:xfrm rot="16200000">
            <a:off x="8888646" y="2823805"/>
            <a:ext cx="4032578" cy="257413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"/>
          <a:stretch/>
        </p:blipFill>
        <p:spPr bwMode="auto">
          <a:xfrm rot="5400000">
            <a:off x="5837595" y="2339267"/>
            <a:ext cx="4032578" cy="352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3832103" y="3607040"/>
            <a:ext cx="161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čedič </a:t>
            </a:r>
          </a:p>
          <a:p>
            <a:pPr algn="ctr"/>
            <a:r>
              <a:rPr lang="cs-CZ" b="1" dirty="0"/>
              <a:t>NENAJDEME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0"/>
          <a:stretch/>
        </p:blipFill>
        <p:spPr bwMode="auto">
          <a:xfrm>
            <a:off x="0" y="2085195"/>
            <a:ext cx="2912659" cy="403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2"/>
          <a:stretch/>
        </p:blipFill>
        <p:spPr bwMode="auto">
          <a:xfrm>
            <a:off x="2912658" y="2085195"/>
            <a:ext cx="3334510" cy="403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4113357" y="1550024"/>
            <a:ext cx="124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čedič 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522976" y="1556062"/>
            <a:ext cx="124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žula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0480158" y="1559081"/>
            <a:ext cx="124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vápenec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905421" y="1559081"/>
            <a:ext cx="124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břidlice</a:t>
            </a:r>
          </a:p>
        </p:txBody>
      </p:sp>
    </p:spTree>
    <p:extLst>
      <p:ext uri="{BB962C8B-B14F-4D97-AF65-F5344CB8AC3E}">
        <p14:creationId xmlns:p14="http://schemas.microsoft.com/office/powerpoint/2010/main" val="399026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5871" r="3997" b="142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9955" y="3552092"/>
            <a:ext cx="10515600" cy="2550997"/>
          </a:xfrm>
        </p:spPr>
        <p:txBody>
          <a:bodyPr>
            <a:noAutofit/>
          </a:bodyPr>
          <a:lstStyle/>
          <a:p>
            <a:r>
              <a:rPr lang="cs-CZ" sz="4400" dirty="0"/>
              <a:t>Horniny se dělí podle způsobu vzniku na </a:t>
            </a:r>
            <a:br>
              <a:rPr lang="cs-CZ" sz="4400" dirty="0"/>
            </a:br>
            <a:r>
              <a:rPr lang="cs-CZ" sz="4400" dirty="0"/>
              <a:t>vyvřelé </a:t>
            </a:r>
            <a:br>
              <a:rPr lang="cs-CZ" sz="4400" dirty="0"/>
            </a:br>
            <a:r>
              <a:rPr lang="cs-CZ" sz="4400" dirty="0"/>
              <a:t>usazené  </a:t>
            </a:r>
            <a:br>
              <a:rPr lang="cs-CZ" sz="4400" dirty="0"/>
            </a:br>
            <a:r>
              <a:rPr lang="cs-CZ" sz="4400" dirty="0"/>
              <a:t>přeměněné</a:t>
            </a:r>
          </a:p>
        </p:txBody>
      </p:sp>
    </p:spTree>
    <p:extLst>
      <p:ext uri="{BB962C8B-B14F-4D97-AF65-F5344CB8AC3E}">
        <p14:creationId xmlns:p14="http://schemas.microsoft.com/office/powerpoint/2010/main" val="10908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Roztřiď obrázky na: </a:t>
            </a:r>
            <a:br>
              <a:rPr lang="cs-CZ" dirty="0"/>
            </a:br>
            <a:r>
              <a:rPr lang="cs-CZ" dirty="0"/>
              <a:t>minerály 							 horniny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987" r="95932">
                        <a14:backgroundMark x1="66798" y1="93307" x2="66798" y2="93307"/>
                        <a14:backgroundMark x1="60892" y1="97047" x2="60892" y2="97047"/>
                        <a14:backgroundMark x1="56824" y1="98031" x2="56824" y2="98031"/>
                        <a14:backgroundMark x1="71654" y1="86614" x2="71654" y2="86614"/>
                        <a14:backgroundMark x1="50394" y1="98031" x2="50394" y2="98031"/>
                        <a14:backgroundMark x1="43045" y1="98031" x2="43045" y2="98031"/>
                        <a14:backgroundMark x1="38451" y1="98425" x2="38451" y2="98425"/>
                        <a14:backgroundMark x1="45538" y1="98819" x2="45538" y2="98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34" y="3541109"/>
            <a:ext cx="2741014" cy="182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" b="1"/>
          <a:stretch/>
        </p:blipFill>
        <p:spPr bwMode="auto">
          <a:xfrm rot="16200000">
            <a:off x="7248368" y="4157108"/>
            <a:ext cx="1634904" cy="20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41">
                        <a14:foregroundMark x1="15262" y1="70224" x2="15262" y2="70224"/>
                        <a14:foregroundMark x1="75199" y1="39587" x2="75199" y2="39587"/>
                        <a14:backgroundMark x1="32273" y1="90017" x2="32273" y2="90017"/>
                        <a14:backgroundMark x1="30207" y1="92083" x2="30207" y2="92083"/>
                        <a14:backgroundMark x1="91097" y1="86059" x2="91097" y2="86059"/>
                        <a14:backgroundMark x1="88712" y1="88296" x2="88712" y2="88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66" y="1690105"/>
            <a:ext cx="2369743" cy="219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89CC32B-9E00-46E5-B46A-E89FC0E020D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49475" y="4355476"/>
            <a:ext cx="1529382" cy="172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99B2F38-F78F-4C8E-A646-72BA2642B45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884" y="2102865"/>
            <a:ext cx="2025797" cy="1663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04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347 L 0.49739 0.0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-0.01157 L 0.51992 -0.02592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3797 L -0.3711 -0.16088 " pathEditMode="relative" ptsTypes="AA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7199 L -0.35938 -0.218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4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1273 L -0.46862 0.35231 " pathEditMode="relative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34212" b="284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1219" y="4568962"/>
            <a:ext cx="10515600" cy="906806"/>
          </a:xfrm>
        </p:spPr>
        <p:txBody>
          <a:bodyPr>
            <a:normAutofit fontScale="90000"/>
          </a:bodyPr>
          <a:lstStyle/>
          <a:p>
            <a:r>
              <a:rPr lang="cs-CZ" dirty="0"/>
              <a:t>Horniny se skládají z minerálů.</a:t>
            </a:r>
          </a:p>
        </p:txBody>
      </p:sp>
    </p:spTree>
    <p:extLst>
      <p:ext uri="{BB962C8B-B14F-4D97-AF65-F5344CB8AC3E}">
        <p14:creationId xmlns:p14="http://schemas.microsoft.com/office/powerpoint/2010/main" val="16570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05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laboratoře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2" y="2165872"/>
            <a:ext cx="10515600" cy="2565616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Tipy na další zdroje:</a:t>
            </a:r>
          </a:p>
          <a:p>
            <a:r>
              <a:rPr lang="cs-CZ" u="sng" dirty="0">
                <a:solidFill>
                  <a:srgbClr val="00B050"/>
                </a:solidFill>
                <a:hlinkClick r:id="rId2"/>
              </a:rPr>
              <a:t>http://www.geology.cz/svet-geologie/aplikace</a:t>
            </a:r>
            <a:endParaRPr lang="cs-CZ" b="1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  <a:hlinkClick r:id="rId3"/>
              </a:rPr>
              <a:t>http://www.geology.cz/svet-geologie/vylety/vylety</a:t>
            </a:r>
            <a:endParaRPr lang="cs-CZ" dirty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7110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8206" b="17114"/>
          <a:stretch/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863739" y="1235147"/>
            <a:ext cx="10515600" cy="1682224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V horninách můžeme najít stopy po dávném životě.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873825" y="3228223"/>
            <a:ext cx="10515600" cy="1682224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Podle těchto stop můžeme rozlišit jednotlivá geologická období.</a:t>
            </a:r>
          </a:p>
        </p:txBody>
      </p:sp>
    </p:spTree>
    <p:extLst>
      <p:ext uri="{BB962C8B-B14F-4D97-AF65-F5344CB8AC3E}">
        <p14:creationId xmlns:p14="http://schemas.microsoft.com/office/powerpoint/2010/main" val="45053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6567" y="414670"/>
            <a:ext cx="113555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 obrázků:</a:t>
            </a:r>
          </a:p>
          <a:p>
            <a:r>
              <a:rPr lang="cs-CZ" dirty="0"/>
              <a:t>archiv Muzea Říčany</a:t>
            </a:r>
          </a:p>
          <a:p>
            <a:endParaRPr lang="cs-CZ" dirty="0"/>
          </a:p>
          <a:p>
            <a:r>
              <a:rPr lang="cs-CZ" dirty="0"/>
              <a:t>Obrázky, u kterých je povoleno opětovné nekomerční šíření: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https://pixabay.com/</a:t>
            </a:r>
            <a:r>
              <a:rPr lang="cs-CZ" dirty="0" err="1">
                <a:hlinkClick r:id="rId2"/>
              </a:rPr>
              <a:t>cs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photos</a:t>
            </a:r>
            <a:r>
              <a:rPr lang="cs-CZ" dirty="0">
                <a:hlinkClick r:id="rId2"/>
              </a:rPr>
              <a:t>/pískovcové-skály-útvary-pískovce-3529180/</a:t>
            </a:r>
            <a:endParaRPr lang="cs-CZ" dirty="0"/>
          </a:p>
          <a:p>
            <a:r>
              <a:rPr lang="cs-CZ" dirty="0">
                <a:hlinkClick r:id="rId3"/>
              </a:rPr>
              <a:t>https://cs.wikipedia.org/wiki/Milešovka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079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8206" b="17114"/>
          <a:stretch/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863739" y="1235147"/>
            <a:ext cx="10515600" cy="891364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Objevujeme a prožíváme</a:t>
            </a:r>
          </a:p>
        </p:txBody>
      </p:sp>
    </p:spTree>
    <p:extLst>
      <p:ext uri="{BB962C8B-B14F-4D97-AF65-F5344CB8AC3E}">
        <p14:creationId xmlns:p14="http://schemas.microsoft.com/office/powerpoint/2010/main" val="26364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863739" y="1235147"/>
            <a:ext cx="10515600" cy="891364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Kameny ožívají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251" y="5773413"/>
            <a:ext cx="2316344" cy="80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3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253" y="5394396"/>
            <a:ext cx="12185649" cy="1463604"/>
          </a:xfrm>
        </p:spPr>
        <p:txBody>
          <a:bodyPr anchor="ctr">
            <a:normAutofit/>
          </a:bodyPr>
          <a:lstStyle/>
          <a:p>
            <a:r>
              <a:rPr lang="cs-CZ" sz="4400" dirty="0"/>
              <a:t>Přiřaď pojmy vzniku hornin k obrázkům.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376506" y="3056445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tuf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543559" y="3026531"/>
            <a:ext cx="102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pískovec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92862" y="3056445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křemenec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579796" y="3087165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břidlice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215156" y="307100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žula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182080" y="4768191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VYVŘELÁ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182079" y="4768366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VYVŘELÁ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5207452" y="5025238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PŘEMĚNĚNÁ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476195" y="4735261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USAZENÁ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476195" y="4735261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USAZENÁ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165FB6FD-8728-484B-9E32-9E338893EF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541" y="12889"/>
            <a:ext cx="2439855" cy="2756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C228479A-7227-49F4-8A8E-519A311022C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641" y="0"/>
            <a:ext cx="2439243" cy="2756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77DA3193-BAE8-49C0-9D0A-4653186651A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22615" y="201630"/>
            <a:ext cx="2756944" cy="237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7740AB11-C0A4-4820-8BC5-41C7C4E0BD1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4282" y="247362"/>
            <a:ext cx="2769833" cy="227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8E210BD9-DC11-4052-8287-DA60343B59B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028" y="-176"/>
            <a:ext cx="2713139" cy="2756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5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11497 -0.080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3306 -0.078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-0.09753 -0.08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2.22222E-6 L 0.3164 -0.08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38985 -0.126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67" name="Rectangle 5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98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79" y="1"/>
            <a:ext cx="97006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Rectangle 52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9" name="Přímá spojnice se šipkou 58"/>
          <p:cNvCxnSpPr/>
          <p:nvPr/>
        </p:nvCxnSpPr>
        <p:spPr>
          <a:xfrm rot="540000" flipH="1" flipV="1">
            <a:off x="2356595" y="1633516"/>
            <a:ext cx="156210" cy="98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rot="540000" flipH="1" flipV="1">
            <a:off x="3370690" y="1622721"/>
            <a:ext cx="156210" cy="98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rot="540000" flipH="1" flipV="1">
            <a:off x="4314961" y="1622719"/>
            <a:ext cx="156210" cy="98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83" y="-2"/>
            <a:ext cx="97006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Přímá spojnice se šipkou 62"/>
          <p:cNvCxnSpPr/>
          <p:nvPr/>
        </p:nvCxnSpPr>
        <p:spPr>
          <a:xfrm rot="540000" flipH="1" flipV="1">
            <a:off x="2479824" y="2016285"/>
            <a:ext cx="156210" cy="98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Přímá spojnice se šipkou 63"/>
          <p:cNvCxnSpPr/>
          <p:nvPr/>
        </p:nvCxnSpPr>
        <p:spPr>
          <a:xfrm rot="540000" flipH="1" flipV="1">
            <a:off x="3490774" y="2016285"/>
            <a:ext cx="156210" cy="98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Přímá spojnice se šipkou 64"/>
          <p:cNvCxnSpPr/>
          <p:nvPr/>
        </p:nvCxnSpPr>
        <p:spPr>
          <a:xfrm rot="540000" flipH="1" flipV="1">
            <a:off x="4445763" y="2016284"/>
            <a:ext cx="156210" cy="986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8" b="2650"/>
          <a:stretch/>
        </p:blipFill>
        <p:spPr bwMode="auto">
          <a:xfrm>
            <a:off x="-1" y="-47770"/>
            <a:ext cx="12192000" cy="690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69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17" y="133350"/>
            <a:ext cx="9321165" cy="6591300"/>
          </a:xfrm>
          <a:prstGeom prst="rect">
            <a:avLst/>
          </a:prstGeom>
        </p:spPr>
      </p:pic>
      <p:pic>
        <p:nvPicPr>
          <p:cNvPr id="6" name="Picture 2" descr="MileÅ¡ovk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5"/>
          <a:stretch/>
        </p:blipFill>
        <p:spPr bwMode="auto">
          <a:xfrm>
            <a:off x="0" y="-10633"/>
            <a:ext cx="12192000" cy="686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34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17" y="133350"/>
            <a:ext cx="9321165" cy="65913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244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5"/>
          <a:stretch/>
        </p:blipFill>
        <p:spPr bwMode="auto">
          <a:xfrm>
            <a:off x="6524440" y="1"/>
            <a:ext cx="57184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3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27" y="133350"/>
            <a:ext cx="9313545" cy="6591300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 b="8329"/>
          <a:stretch/>
        </p:blipFill>
        <p:spPr bwMode="auto">
          <a:xfrm>
            <a:off x="-2" y="-21771"/>
            <a:ext cx="12192001" cy="687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75" y="6045491"/>
            <a:ext cx="1823725" cy="6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6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17" y="133350"/>
            <a:ext cx="9321165" cy="6591300"/>
          </a:xfrm>
          <a:prstGeom prst="rect">
            <a:avLst/>
          </a:prstGeom>
        </p:spPr>
      </p:pic>
      <p:pic>
        <p:nvPicPr>
          <p:cNvPr id="6146" name="Picture 2" descr="Datei:SechselÃ¤utenplatz Quarz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09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ravá geologie 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FF23E6F-9EDB-451A-9759-A2F95D429E3A}" vid="{FA3BE730-1DB7-4277-8732-6C9AD1C4676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1911</TotalTime>
  <Words>533</Words>
  <Application>Microsoft Office PowerPoint</Application>
  <PresentationFormat>Širokoúhlá obrazovka</PresentationFormat>
  <Paragraphs>73</Paragraphs>
  <Slides>17</Slides>
  <Notes>3</Notes>
  <HiddenSlides>2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Franklin Gothic Book</vt:lpstr>
      <vt:lpstr>Franklin Gothic Medium</vt:lpstr>
      <vt:lpstr>Hravá geologie </vt:lpstr>
      <vt:lpstr>Prezentace aplikace PowerPoint</vt:lpstr>
      <vt:lpstr>Prezentace aplikace PowerPoint</vt:lpstr>
      <vt:lpstr>Prezentace aplikace PowerPoint</vt:lpstr>
      <vt:lpstr>Přiřaď pojmy vzniku hornin k obrázkům.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Které horniny nenajdeme na Říčansku?</vt:lpstr>
      <vt:lpstr>Horniny se dělí podle způsobu vzniku na  vyvřelé  usazené   přeměněné</vt:lpstr>
      <vt:lpstr>Roztřiď obrázky na:  minerály         horniny</vt:lpstr>
      <vt:lpstr>Horniny se skládají z minerálů.</vt:lpstr>
      <vt:lpstr>Prezentace aplikace PowerPoint</vt:lpstr>
      <vt:lpstr>virtuální laboratoře 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Hravá geologie</dc:title>
  <dc:creator>Halaš Jakub Mgr.</dc:creator>
  <cp:lastModifiedBy>Ježková Edita Ing.</cp:lastModifiedBy>
  <cp:revision>128</cp:revision>
  <dcterms:created xsi:type="dcterms:W3CDTF">2019-05-22T13:40:22Z</dcterms:created>
  <dcterms:modified xsi:type="dcterms:W3CDTF">2021-02-24T11:51:38Z</dcterms:modified>
</cp:coreProperties>
</file>