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6" r:id="rId2"/>
  </p:sldMasterIdLst>
  <p:notesMasterIdLst>
    <p:notesMasterId r:id="rId12"/>
  </p:notesMasterIdLst>
  <p:sldIdLst>
    <p:sldId id="268" r:id="rId3"/>
    <p:sldId id="262" r:id="rId4"/>
    <p:sldId id="276" r:id="rId5"/>
    <p:sldId id="278" r:id="rId6"/>
    <p:sldId id="281" r:id="rId7"/>
    <p:sldId id="283" r:id="rId8"/>
    <p:sldId id="282" r:id="rId9"/>
    <p:sldId id="287" r:id="rId10"/>
    <p:sldId id="286" r:id="rId11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řední styl 2 – zvýraznění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D5ABB26-0587-4C30-8999-92F81FD0307C}" styleName="Bez stylu, bez mřížky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22" autoAdjust="0"/>
  </p:normalViewPr>
  <p:slideViewPr>
    <p:cSldViewPr snapToGrid="0">
      <p:cViewPr varScale="1">
        <p:scale>
          <a:sx n="69" d="100"/>
          <a:sy n="69" d="100"/>
        </p:scale>
        <p:origin x="738" y="7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82DB22-555D-41DB-8A63-D5DE9961A7CC}" type="datetimeFigureOut">
              <a:rPr lang="cs-CZ" smtClean="0"/>
              <a:t>10.02.2021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7C8A0A-E6E5-4CF5-A913-1291E73B7C6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333265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7C8A0A-E6E5-4CF5-A913-1291E73B7C68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058526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50" y="-1426633"/>
            <a:ext cx="12198350" cy="8132233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1809639"/>
          </a:xfrm>
        </p:spPr>
        <p:txBody>
          <a:bodyPr anchor="b"/>
          <a:lstStyle>
            <a:lvl1pPr algn="ctr"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Tvoříme a prožíváme!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10.02.2021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sp>
        <p:nvSpPr>
          <p:cNvPr id="13" name="Ovál 12"/>
          <p:cNvSpPr/>
          <p:nvPr userDrawn="1"/>
        </p:nvSpPr>
        <p:spPr>
          <a:xfrm rot="757428">
            <a:off x="9280415" y="3715757"/>
            <a:ext cx="1883940" cy="1883940"/>
          </a:xfrm>
          <a:prstGeom prst="ellipse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252000" rIns="0" bIns="0" rtlCol="0" anchor="t" anchorCtr="0">
            <a:normAutofit fontScale="70000" lnSpcReduction="20000"/>
          </a:bodyPr>
          <a:lstStyle/>
          <a:p>
            <a:pPr algn="ctr"/>
            <a:r>
              <a:rPr lang="cs-CZ" sz="7200" dirty="0">
                <a:solidFill>
                  <a:schemeClr val="bg1"/>
                </a:solidFill>
              </a:rPr>
              <a:t>Ahoj</a:t>
            </a:r>
            <a:r>
              <a:rPr lang="cs-CZ" sz="7200" baseline="0" dirty="0">
                <a:solidFill>
                  <a:schemeClr val="bg1"/>
                </a:solidFill>
              </a:rPr>
              <a:t>!</a:t>
            </a:r>
            <a:endParaRPr lang="cs-CZ" sz="7200" dirty="0">
              <a:solidFill>
                <a:schemeClr val="bg1"/>
              </a:solidFill>
            </a:endParaRPr>
          </a:p>
        </p:txBody>
      </p:sp>
      <p:sp>
        <p:nvSpPr>
          <p:cNvPr id="16" name="Obdélník 15"/>
          <p:cNvSpPr/>
          <p:nvPr userDrawn="1"/>
        </p:nvSpPr>
        <p:spPr>
          <a:xfrm>
            <a:off x="-6350" y="6089650"/>
            <a:ext cx="12192000" cy="768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5" name="Obrázek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372" y="6287595"/>
            <a:ext cx="2811255" cy="370742"/>
          </a:xfrm>
          <a:prstGeom prst="rect">
            <a:avLst/>
          </a:prstGeom>
        </p:spPr>
      </p:pic>
      <p:sp>
        <p:nvSpPr>
          <p:cNvPr id="17" name="Ovál 16"/>
          <p:cNvSpPr/>
          <p:nvPr userDrawn="1"/>
        </p:nvSpPr>
        <p:spPr>
          <a:xfrm>
            <a:off x="-1179095" y="1395663"/>
            <a:ext cx="673769" cy="673769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Ovál 17"/>
          <p:cNvSpPr/>
          <p:nvPr userDrawn="1"/>
        </p:nvSpPr>
        <p:spPr>
          <a:xfrm>
            <a:off x="-1179095" y="2370425"/>
            <a:ext cx="673769" cy="67376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vál 18"/>
          <p:cNvSpPr/>
          <p:nvPr userDrawn="1"/>
        </p:nvSpPr>
        <p:spPr>
          <a:xfrm>
            <a:off x="-1179095" y="3350935"/>
            <a:ext cx="673769" cy="673769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Ovál 19"/>
          <p:cNvSpPr/>
          <p:nvPr userDrawn="1"/>
        </p:nvSpPr>
        <p:spPr>
          <a:xfrm>
            <a:off x="-1179095" y="4325697"/>
            <a:ext cx="673769" cy="67376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Ovál 20"/>
          <p:cNvSpPr/>
          <p:nvPr userDrawn="1"/>
        </p:nvSpPr>
        <p:spPr>
          <a:xfrm>
            <a:off x="-1181435" y="5271502"/>
            <a:ext cx="673769" cy="6737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Ovál 21"/>
          <p:cNvSpPr/>
          <p:nvPr userDrawn="1"/>
        </p:nvSpPr>
        <p:spPr>
          <a:xfrm>
            <a:off x="-1181435" y="449858"/>
            <a:ext cx="673769" cy="67376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75808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10.02.2021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71331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brázek a sděl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780" y="-155133"/>
            <a:ext cx="10562597" cy="5154599"/>
          </a:xfrm>
          <a:prstGeom prst="rect">
            <a:avLst/>
          </a:prstGeom>
        </p:spPr>
      </p:pic>
      <p:sp>
        <p:nvSpPr>
          <p:cNvPr id="7" name="Obdélník 6"/>
          <p:cNvSpPr/>
          <p:nvPr userDrawn="1"/>
        </p:nvSpPr>
        <p:spPr>
          <a:xfrm>
            <a:off x="0" y="4790433"/>
            <a:ext cx="12192000" cy="20934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ctrTitle" hasCustomPrompt="1"/>
          </p:nvPr>
        </p:nvSpPr>
        <p:spPr>
          <a:xfrm>
            <a:off x="397043" y="5095717"/>
            <a:ext cx="9793162" cy="715534"/>
          </a:xfrm>
        </p:spPr>
        <p:txBody>
          <a:bodyPr anchor="b">
            <a:normAutofit/>
          </a:bodyPr>
          <a:lstStyle>
            <a:lvl1pPr algn="l">
              <a:defRPr sz="4400" baseline="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Jaké části měl venkovský dům?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10.02.2021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1909011" y="6356350"/>
            <a:ext cx="2743200" cy="365125"/>
          </a:xfrm>
        </p:spPr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Ovál 10"/>
          <p:cNvSpPr/>
          <p:nvPr userDrawn="1"/>
        </p:nvSpPr>
        <p:spPr>
          <a:xfrm>
            <a:off x="-1179095" y="1395663"/>
            <a:ext cx="673769" cy="673769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vál 11"/>
          <p:cNvSpPr/>
          <p:nvPr userDrawn="1"/>
        </p:nvSpPr>
        <p:spPr>
          <a:xfrm>
            <a:off x="-1179095" y="2370425"/>
            <a:ext cx="673769" cy="67376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/>
          <p:cNvSpPr/>
          <p:nvPr userDrawn="1"/>
        </p:nvSpPr>
        <p:spPr>
          <a:xfrm>
            <a:off x="-1179095" y="3350935"/>
            <a:ext cx="673769" cy="673769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vál 13"/>
          <p:cNvSpPr/>
          <p:nvPr userDrawn="1"/>
        </p:nvSpPr>
        <p:spPr>
          <a:xfrm>
            <a:off x="-1179095" y="4325697"/>
            <a:ext cx="673769" cy="67376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vál 14"/>
          <p:cNvSpPr/>
          <p:nvPr userDrawn="1"/>
        </p:nvSpPr>
        <p:spPr>
          <a:xfrm>
            <a:off x="-1181435" y="5271502"/>
            <a:ext cx="673769" cy="6737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vál 15"/>
          <p:cNvSpPr/>
          <p:nvPr userDrawn="1"/>
        </p:nvSpPr>
        <p:spPr>
          <a:xfrm>
            <a:off x="-1181435" y="449858"/>
            <a:ext cx="673769" cy="67376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7" name="Obrázek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43" y="6360779"/>
            <a:ext cx="1265018" cy="440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180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a sděl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1267"/>
            <a:ext cx="12192000" cy="5449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Obdélník 6"/>
          <p:cNvSpPr/>
          <p:nvPr userDrawn="1"/>
        </p:nvSpPr>
        <p:spPr>
          <a:xfrm>
            <a:off x="0" y="4790433"/>
            <a:ext cx="12192000" cy="20934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ctrTitle" hasCustomPrompt="1"/>
          </p:nvPr>
        </p:nvSpPr>
        <p:spPr>
          <a:xfrm>
            <a:off x="397043" y="5095717"/>
            <a:ext cx="9793162" cy="715534"/>
          </a:xfrm>
        </p:spPr>
        <p:txBody>
          <a:bodyPr anchor="b">
            <a:normAutofit/>
          </a:bodyPr>
          <a:lstStyle>
            <a:lvl1pPr algn="l">
              <a:defRPr sz="4400" baseline="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Staré domy se přestavují na nové.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10.02.2021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1909011" y="6356350"/>
            <a:ext cx="2743200" cy="365125"/>
          </a:xfrm>
        </p:spPr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Ovál 10"/>
          <p:cNvSpPr/>
          <p:nvPr userDrawn="1"/>
        </p:nvSpPr>
        <p:spPr>
          <a:xfrm>
            <a:off x="-1179095" y="1395663"/>
            <a:ext cx="673769" cy="673769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vál 11"/>
          <p:cNvSpPr/>
          <p:nvPr userDrawn="1"/>
        </p:nvSpPr>
        <p:spPr>
          <a:xfrm>
            <a:off x="-1179095" y="2370425"/>
            <a:ext cx="673769" cy="67376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/>
          <p:cNvSpPr/>
          <p:nvPr userDrawn="1"/>
        </p:nvSpPr>
        <p:spPr>
          <a:xfrm>
            <a:off x="-1179095" y="3350935"/>
            <a:ext cx="673769" cy="673769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vál 13"/>
          <p:cNvSpPr/>
          <p:nvPr userDrawn="1"/>
        </p:nvSpPr>
        <p:spPr>
          <a:xfrm>
            <a:off x="-1179095" y="4325697"/>
            <a:ext cx="673769" cy="67376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vál 14"/>
          <p:cNvSpPr/>
          <p:nvPr userDrawn="1"/>
        </p:nvSpPr>
        <p:spPr>
          <a:xfrm>
            <a:off x="-1181435" y="5271502"/>
            <a:ext cx="673769" cy="6737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vál 15"/>
          <p:cNvSpPr/>
          <p:nvPr userDrawn="1"/>
        </p:nvSpPr>
        <p:spPr>
          <a:xfrm>
            <a:off x="-1181435" y="449858"/>
            <a:ext cx="673769" cy="67376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7" name="Obrázek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43" y="6360779"/>
            <a:ext cx="1265018" cy="440697"/>
          </a:xfrm>
          <a:prstGeom prst="rect">
            <a:avLst/>
          </a:prstGeom>
        </p:spPr>
      </p:pic>
      <p:sp>
        <p:nvSpPr>
          <p:cNvPr id="8" name="Šipka doleva 7"/>
          <p:cNvSpPr/>
          <p:nvPr userDrawn="1"/>
        </p:nvSpPr>
        <p:spPr>
          <a:xfrm>
            <a:off x="263611" y="3044194"/>
            <a:ext cx="724929" cy="36292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20980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bliny_otázka/odpověd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10.02.2021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sp>
        <p:nvSpPr>
          <p:cNvPr id="9" name="Ovál 8"/>
          <p:cNvSpPr/>
          <p:nvPr userDrawn="1"/>
        </p:nvSpPr>
        <p:spPr>
          <a:xfrm>
            <a:off x="4137905" y="964523"/>
            <a:ext cx="3934391" cy="3934391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t" anchorCtr="0">
            <a:normAutofit fontScale="92500" lnSpcReduction="10000"/>
          </a:bodyPr>
          <a:lstStyle/>
          <a:p>
            <a:pPr algn="ctr"/>
            <a:r>
              <a:rPr lang="cs-CZ" sz="7200" dirty="0">
                <a:solidFill>
                  <a:schemeClr val="bg1"/>
                </a:solidFill>
              </a:rPr>
              <a:t>Hlavní otázka?</a:t>
            </a:r>
          </a:p>
        </p:txBody>
      </p:sp>
      <p:sp>
        <p:nvSpPr>
          <p:cNvPr id="10" name="Ovál 9"/>
          <p:cNvSpPr/>
          <p:nvPr userDrawn="1"/>
        </p:nvSpPr>
        <p:spPr>
          <a:xfrm>
            <a:off x="2761684" y="3907864"/>
            <a:ext cx="2553832" cy="2553832"/>
          </a:xfrm>
          <a:prstGeom prst="ellipse">
            <a:avLst/>
          </a:prstGeom>
          <a:solidFill>
            <a:schemeClr val="accent4">
              <a:lumMod val="5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t" anchorCtr="0">
            <a:noAutofit/>
          </a:bodyPr>
          <a:lstStyle/>
          <a:p>
            <a:pPr algn="ctr"/>
            <a:r>
              <a:rPr lang="cs-CZ" sz="3600" dirty="0">
                <a:solidFill>
                  <a:schemeClr val="bg1"/>
                </a:solidFill>
              </a:rPr>
              <a:t>Odpověď</a:t>
            </a:r>
            <a:r>
              <a:rPr lang="cs-CZ" sz="3600" baseline="0" dirty="0">
                <a:solidFill>
                  <a:schemeClr val="bg1"/>
                </a:solidFill>
              </a:rPr>
              <a:t>:</a:t>
            </a:r>
          </a:p>
          <a:p>
            <a:pPr algn="ctr"/>
            <a:r>
              <a:rPr lang="cs-CZ" sz="3600" dirty="0">
                <a:solidFill>
                  <a:schemeClr val="bg1"/>
                </a:solidFill>
              </a:rPr>
              <a:t>Ne</a:t>
            </a:r>
          </a:p>
        </p:txBody>
      </p:sp>
      <p:sp>
        <p:nvSpPr>
          <p:cNvPr id="11" name="Ovál 10"/>
          <p:cNvSpPr/>
          <p:nvPr userDrawn="1"/>
        </p:nvSpPr>
        <p:spPr>
          <a:xfrm>
            <a:off x="6795380" y="3907864"/>
            <a:ext cx="2553832" cy="2553832"/>
          </a:xfrm>
          <a:prstGeom prst="ellipse">
            <a:avLst/>
          </a:prstGeom>
          <a:solidFill>
            <a:srgbClr val="FFFF00">
              <a:alpha val="62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t" anchorCtr="0">
            <a:normAutofit/>
          </a:bodyPr>
          <a:lstStyle/>
          <a:p>
            <a:pPr algn="ctr"/>
            <a:r>
              <a:rPr lang="cs-CZ" sz="3600" dirty="0">
                <a:solidFill>
                  <a:schemeClr val="bg1"/>
                </a:solidFill>
              </a:rPr>
              <a:t>Odpověď: </a:t>
            </a:r>
          </a:p>
          <a:p>
            <a:pPr algn="ctr"/>
            <a:r>
              <a:rPr lang="cs-CZ" sz="3600" dirty="0">
                <a:solidFill>
                  <a:schemeClr val="bg1"/>
                </a:solidFill>
              </a:rPr>
              <a:t>ano</a:t>
            </a:r>
          </a:p>
        </p:txBody>
      </p:sp>
      <p:sp>
        <p:nvSpPr>
          <p:cNvPr id="12" name="Ovál 11"/>
          <p:cNvSpPr/>
          <p:nvPr userDrawn="1"/>
        </p:nvSpPr>
        <p:spPr>
          <a:xfrm>
            <a:off x="364307" y="4063667"/>
            <a:ext cx="2553832" cy="2553832"/>
          </a:xfrm>
          <a:prstGeom prst="ellipse">
            <a:avLst/>
          </a:prstGeom>
          <a:solidFill>
            <a:srgbClr val="FF0000">
              <a:alpha val="55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normAutofit/>
          </a:bodyPr>
          <a:lstStyle/>
          <a:p>
            <a:pPr algn="ctr"/>
            <a:r>
              <a:rPr lang="cs-CZ" sz="4400" dirty="0">
                <a:solidFill>
                  <a:schemeClr val="bg1"/>
                </a:solidFill>
              </a:rPr>
              <a:t>špatně</a:t>
            </a:r>
          </a:p>
        </p:txBody>
      </p:sp>
      <p:sp>
        <p:nvSpPr>
          <p:cNvPr id="13" name="Ovál 12"/>
          <p:cNvSpPr/>
          <p:nvPr userDrawn="1"/>
        </p:nvSpPr>
        <p:spPr>
          <a:xfrm>
            <a:off x="9205332" y="4081695"/>
            <a:ext cx="2553832" cy="2553832"/>
          </a:xfrm>
          <a:prstGeom prst="ellipse">
            <a:avLst/>
          </a:prstGeom>
          <a:solidFill>
            <a:schemeClr val="accent2">
              <a:alpha val="51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noAutofit/>
          </a:bodyPr>
          <a:lstStyle/>
          <a:p>
            <a:pPr algn="ctr"/>
            <a:r>
              <a:rPr lang="cs-CZ" sz="4000" dirty="0">
                <a:solidFill>
                  <a:schemeClr val="bg1"/>
                </a:solidFill>
              </a:rPr>
              <a:t>správně</a:t>
            </a:r>
          </a:p>
        </p:txBody>
      </p:sp>
      <p:sp>
        <p:nvSpPr>
          <p:cNvPr id="14" name="Ovál 13"/>
          <p:cNvSpPr/>
          <p:nvPr userDrawn="1"/>
        </p:nvSpPr>
        <p:spPr>
          <a:xfrm>
            <a:off x="332004" y="2890964"/>
            <a:ext cx="1477053" cy="1477053"/>
          </a:xfrm>
          <a:prstGeom prst="ellipse">
            <a:avLst/>
          </a:prstGeom>
          <a:solidFill>
            <a:srgbClr val="FF0000">
              <a:alpha val="55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normAutofit fontScale="77500" lnSpcReduction="20000"/>
          </a:bodyPr>
          <a:lstStyle/>
          <a:p>
            <a:pPr algn="ctr"/>
            <a:r>
              <a:rPr lang="cs-CZ" sz="4400" dirty="0">
                <a:solidFill>
                  <a:schemeClr val="bg1"/>
                </a:solidFill>
              </a:rPr>
              <a:t>Víme, proč?</a:t>
            </a:r>
          </a:p>
        </p:txBody>
      </p:sp>
      <p:sp>
        <p:nvSpPr>
          <p:cNvPr id="16" name="Ovál 15"/>
          <p:cNvSpPr/>
          <p:nvPr userDrawn="1"/>
        </p:nvSpPr>
        <p:spPr>
          <a:xfrm>
            <a:off x="10308051" y="2890964"/>
            <a:ext cx="1477053" cy="1477053"/>
          </a:xfrm>
          <a:prstGeom prst="ellipse">
            <a:avLst/>
          </a:prstGeom>
          <a:solidFill>
            <a:schemeClr val="accent2">
              <a:alpha val="51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normAutofit fontScale="77500" lnSpcReduction="20000"/>
          </a:bodyPr>
          <a:lstStyle/>
          <a:p>
            <a:pPr algn="ctr"/>
            <a:r>
              <a:rPr lang="cs-CZ" sz="4400" dirty="0">
                <a:solidFill>
                  <a:schemeClr val="bg1"/>
                </a:solidFill>
              </a:rPr>
              <a:t>Víme, proč?</a:t>
            </a:r>
          </a:p>
        </p:txBody>
      </p:sp>
      <p:sp>
        <p:nvSpPr>
          <p:cNvPr id="8" name="Obdélník 7"/>
          <p:cNvSpPr/>
          <p:nvPr userDrawn="1"/>
        </p:nvSpPr>
        <p:spPr>
          <a:xfrm>
            <a:off x="332004" y="314324"/>
            <a:ext cx="3335121" cy="2472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špatně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špatně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špatně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špatně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špatně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špatně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dirty="0"/>
          </a:p>
          <a:p>
            <a:pPr algn="ctr"/>
            <a:endParaRPr lang="cs-CZ" dirty="0"/>
          </a:p>
        </p:txBody>
      </p:sp>
      <p:sp>
        <p:nvSpPr>
          <p:cNvPr id="20" name="Obdélník 19"/>
          <p:cNvSpPr/>
          <p:nvPr userDrawn="1"/>
        </p:nvSpPr>
        <p:spPr>
          <a:xfrm>
            <a:off x="8543076" y="384789"/>
            <a:ext cx="3335121" cy="2472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dobře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dobře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dobře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dobře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dobře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</a:t>
            </a:r>
            <a:r>
              <a:rPr lang="cs-CZ" sz="2000"/>
              <a:t>to dobře</a:t>
            </a:r>
            <a:endParaRPr lang="cs-CZ" sz="2000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dirty="0"/>
          </a:p>
          <a:p>
            <a:pPr algn="ctr"/>
            <a:endParaRPr lang="cs-CZ" dirty="0"/>
          </a:p>
        </p:txBody>
      </p:sp>
      <p:pic>
        <p:nvPicPr>
          <p:cNvPr id="21" name="Obrázek 2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2591" y="6318563"/>
            <a:ext cx="1265018" cy="440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06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6" grpId="0" animBg="1"/>
      <p:bldP spid="8" grpId="0"/>
      <p:bldP spid="20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ubliny_otázka/odpovědi_skák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10.02.2021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sp>
        <p:nvSpPr>
          <p:cNvPr id="9" name="Ovál 8"/>
          <p:cNvSpPr/>
          <p:nvPr userDrawn="1"/>
        </p:nvSpPr>
        <p:spPr>
          <a:xfrm>
            <a:off x="4137905" y="964523"/>
            <a:ext cx="3934391" cy="3934391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t" anchorCtr="0">
            <a:normAutofit fontScale="92500" lnSpcReduction="10000"/>
          </a:bodyPr>
          <a:lstStyle/>
          <a:p>
            <a:pPr algn="ctr"/>
            <a:r>
              <a:rPr lang="cs-CZ" sz="7200" dirty="0">
                <a:solidFill>
                  <a:schemeClr val="bg1"/>
                </a:solidFill>
              </a:rPr>
              <a:t>Hlavní otázka?</a:t>
            </a:r>
          </a:p>
        </p:txBody>
      </p:sp>
      <p:sp>
        <p:nvSpPr>
          <p:cNvPr id="10" name="Ovál 9"/>
          <p:cNvSpPr/>
          <p:nvPr userDrawn="1"/>
        </p:nvSpPr>
        <p:spPr>
          <a:xfrm>
            <a:off x="2761684" y="3869764"/>
            <a:ext cx="2553832" cy="2553832"/>
          </a:xfrm>
          <a:prstGeom prst="ellipse">
            <a:avLst/>
          </a:prstGeom>
          <a:solidFill>
            <a:schemeClr val="accent4">
              <a:lumMod val="5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t" anchorCtr="0">
            <a:noAutofit/>
          </a:bodyPr>
          <a:lstStyle/>
          <a:p>
            <a:pPr algn="ctr"/>
            <a:r>
              <a:rPr lang="cs-CZ" sz="3600" dirty="0">
                <a:solidFill>
                  <a:schemeClr val="bg1"/>
                </a:solidFill>
              </a:rPr>
              <a:t>Odpověď</a:t>
            </a:r>
            <a:r>
              <a:rPr lang="cs-CZ" sz="3600" baseline="0" dirty="0">
                <a:solidFill>
                  <a:schemeClr val="bg1"/>
                </a:solidFill>
              </a:rPr>
              <a:t>:</a:t>
            </a:r>
          </a:p>
          <a:p>
            <a:pPr algn="ctr"/>
            <a:r>
              <a:rPr lang="cs-CZ" sz="3600" dirty="0">
                <a:solidFill>
                  <a:schemeClr val="bg1"/>
                </a:solidFill>
              </a:rPr>
              <a:t>Ne</a:t>
            </a:r>
          </a:p>
        </p:txBody>
      </p:sp>
      <p:sp>
        <p:nvSpPr>
          <p:cNvPr id="11" name="Ovál 10"/>
          <p:cNvSpPr/>
          <p:nvPr userDrawn="1"/>
        </p:nvSpPr>
        <p:spPr>
          <a:xfrm>
            <a:off x="6795380" y="3869764"/>
            <a:ext cx="2553832" cy="2553832"/>
          </a:xfrm>
          <a:prstGeom prst="ellipse">
            <a:avLst/>
          </a:prstGeom>
          <a:solidFill>
            <a:srgbClr val="FFFF00">
              <a:alpha val="62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t" anchorCtr="0">
            <a:normAutofit/>
          </a:bodyPr>
          <a:lstStyle/>
          <a:p>
            <a:pPr algn="ctr"/>
            <a:r>
              <a:rPr lang="cs-CZ" sz="3600" dirty="0">
                <a:solidFill>
                  <a:schemeClr val="bg1"/>
                </a:solidFill>
              </a:rPr>
              <a:t>Odpověď: </a:t>
            </a:r>
          </a:p>
          <a:p>
            <a:pPr algn="ctr"/>
            <a:r>
              <a:rPr lang="cs-CZ" sz="3600" dirty="0">
                <a:solidFill>
                  <a:schemeClr val="bg1"/>
                </a:solidFill>
              </a:rPr>
              <a:t>ano</a:t>
            </a:r>
          </a:p>
        </p:txBody>
      </p:sp>
      <p:sp>
        <p:nvSpPr>
          <p:cNvPr id="12" name="Ovál 11"/>
          <p:cNvSpPr/>
          <p:nvPr userDrawn="1"/>
        </p:nvSpPr>
        <p:spPr>
          <a:xfrm>
            <a:off x="364307" y="4063667"/>
            <a:ext cx="2553832" cy="2553832"/>
          </a:xfrm>
          <a:prstGeom prst="ellipse">
            <a:avLst/>
          </a:prstGeom>
          <a:solidFill>
            <a:srgbClr val="FF0000">
              <a:alpha val="55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normAutofit/>
          </a:bodyPr>
          <a:lstStyle/>
          <a:p>
            <a:pPr algn="ctr"/>
            <a:r>
              <a:rPr lang="cs-CZ" sz="4400" dirty="0">
                <a:solidFill>
                  <a:schemeClr val="bg1"/>
                </a:solidFill>
              </a:rPr>
              <a:t>špatně</a:t>
            </a:r>
          </a:p>
        </p:txBody>
      </p:sp>
      <p:sp>
        <p:nvSpPr>
          <p:cNvPr id="13" name="Ovál 12"/>
          <p:cNvSpPr/>
          <p:nvPr userDrawn="1"/>
        </p:nvSpPr>
        <p:spPr>
          <a:xfrm>
            <a:off x="9205332" y="4081695"/>
            <a:ext cx="2553832" cy="2553832"/>
          </a:xfrm>
          <a:prstGeom prst="ellipse">
            <a:avLst/>
          </a:prstGeom>
          <a:solidFill>
            <a:schemeClr val="accent2">
              <a:alpha val="51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noAutofit/>
          </a:bodyPr>
          <a:lstStyle/>
          <a:p>
            <a:pPr algn="ctr"/>
            <a:r>
              <a:rPr lang="cs-CZ" sz="4000" dirty="0">
                <a:solidFill>
                  <a:schemeClr val="bg1"/>
                </a:solidFill>
              </a:rPr>
              <a:t>správně</a:t>
            </a:r>
          </a:p>
        </p:txBody>
      </p:sp>
      <p:sp>
        <p:nvSpPr>
          <p:cNvPr id="14" name="Ovál 13"/>
          <p:cNvSpPr/>
          <p:nvPr userDrawn="1"/>
        </p:nvSpPr>
        <p:spPr>
          <a:xfrm>
            <a:off x="332004" y="2890964"/>
            <a:ext cx="1477053" cy="1477053"/>
          </a:xfrm>
          <a:prstGeom prst="ellipse">
            <a:avLst/>
          </a:prstGeom>
          <a:solidFill>
            <a:srgbClr val="FF0000">
              <a:alpha val="55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normAutofit fontScale="77500" lnSpcReduction="20000"/>
          </a:bodyPr>
          <a:lstStyle/>
          <a:p>
            <a:pPr algn="ctr"/>
            <a:r>
              <a:rPr lang="cs-CZ" sz="4400" dirty="0">
                <a:solidFill>
                  <a:schemeClr val="bg1"/>
                </a:solidFill>
              </a:rPr>
              <a:t>Víme, proč?</a:t>
            </a:r>
          </a:p>
        </p:txBody>
      </p:sp>
      <p:sp>
        <p:nvSpPr>
          <p:cNvPr id="16" name="Ovál 15"/>
          <p:cNvSpPr/>
          <p:nvPr userDrawn="1"/>
        </p:nvSpPr>
        <p:spPr>
          <a:xfrm>
            <a:off x="10308051" y="2890964"/>
            <a:ext cx="1477053" cy="1477053"/>
          </a:xfrm>
          <a:prstGeom prst="ellipse">
            <a:avLst/>
          </a:prstGeom>
          <a:solidFill>
            <a:schemeClr val="accent2">
              <a:alpha val="51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normAutofit fontScale="77500" lnSpcReduction="20000"/>
          </a:bodyPr>
          <a:lstStyle/>
          <a:p>
            <a:pPr algn="ctr"/>
            <a:r>
              <a:rPr lang="cs-CZ" sz="4400" dirty="0">
                <a:solidFill>
                  <a:schemeClr val="bg1"/>
                </a:solidFill>
              </a:rPr>
              <a:t>Víme, proč?</a:t>
            </a:r>
          </a:p>
        </p:txBody>
      </p:sp>
      <p:sp>
        <p:nvSpPr>
          <p:cNvPr id="8" name="Obdélník 7"/>
          <p:cNvSpPr/>
          <p:nvPr userDrawn="1"/>
        </p:nvSpPr>
        <p:spPr>
          <a:xfrm>
            <a:off x="332004" y="314324"/>
            <a:ext cx="3335121" cy="2472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špatně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špatně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špatně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špatně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špatně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špatně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dirty="0"/>
          </a:p>
          <a:p>
            <a:pPr algn="ctr"/>
            <a:endParaRPr lang="cs-CZ" dirty="0"/>
          </a:p>
        </p:txBody>
      </p:sp>
      <p:sp>
        <p:nvSpPr>
          <p:cNvPr id="20" name="Obdélník 19"/>
          <p:cNvSpPr/>
          <p:nvPr userDrawn="1"/>
        </p:nvSpPr>
        <p:spPr>
          <a:xfrm>
            <a:off x="8543076" y="384789"/>
            <a:ext cx="3335121" cy="2472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dobře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dobře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dobře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dobře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dobře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dobře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dirty="0"/>
          </a:p>
          <a:p>
            <a:pPr algn="ctr"/>
            <a:endParaRPr lang="cs-CZ" dirty="0"/>
          </a:p>
        </p:txBody>
      </p:sp>
      <p:pic>
        <p:nvPicPr>
          <p:cNvPr id="21" name="Obrázek 2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3491" y="6318118"/>
            <a:ext cx="1265018" cy="440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812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6" grpId="0" animBg="1"/>
      <p:bldP spid="8" grpId="0"/>
      <p:bldP spid="20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 userDrawn="1"/>
        </p:nvSpPr>
        <p:spPr>
          <a:xfrm>
            <a:off x="0" y="0"/>
            <a:ext cx="12192000" cy="20934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hlavní sdělení – má ježek bodliny?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838200" y="2165872"/>
            <a:ext cx="5029200" cy="3796778"/>
          </a:xfrm>
        </p:spPr>
        <p:txBody>
          <a:bodyPr lIns="0" rIns="0" anchor="t" anchorCtr="0"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aseline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pPr lvl="0"/>
            <a:r>
              <a:rPr lang="cs-CZ" dirty="0"/>
              <a:t>Sem napište různé odpovědi</a:t>
            </a:r>
          </a:p>
          <a:p>
            <a:pPr lvl="0"/>
            <a:r>
              <a:rPr lang="cs-CZ" dirty="0"/>
              <a:t>Sem napište různé odpovědi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Ano, jednoznačně má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Ne, nemá</a:t>
            </a:r>
          </a:p>
          <a:p>
            <a:pPr lvl="0"/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10.02.2021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sp>
        <p:nvSpPr>
          <p:cNvPr id="9" name="Obdélník 8"/>
          <p:cNvSpPr/>
          <p:nvPr userDrawn="1"/>
        </p:nvSpPr>
        <p:spPr>
          <a:xfrm>
            <a:off x="0" y="6125577"/>
            <a:ext cx="12192000" cy="82667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0" name="Obrázek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1854" y="6217118"/>
            <a:ext cx="1847416" cy="643588"/>
          </a:xfrm>
          <a:prstGeom prst="rect">
            <a:avLst/>
          </a:prstGeom>
        </p:spPr>
      </p:pic>
      <p:sp>
        <p:nvSpPr>
          <p:cNvPr id="12" name="Zástupný symbol pro obsah 2"/>
          <p:cNvSpPr>
            <a:spLocks noGrp="1"/>
          </p:cNvSpPr>
          <p:nvPr>
            <p:ph idx="13" hasCustomPrompt="1"/>
          </p:nvPr>
        </p:nvSpPr>
        <p:spPr>
          <a:xfrm>
            <a:off x="6410324" y="2165872"/>
            <a:ext cx="4943475" cy="3796778"/>
          </a:xfrm>
        </p:spPr>
        <p:txBody>
          <a:bodyPr lIns="0" rIns="0" anchor="t" anchorCtr="0"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aseline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pPr lvl="0"/>
            <a:r>
              <a:rPr lang="cs-CZ" dirty="0"/>
              <a:t>Sem napište různé odpovědi</a:t>
            </a:r>
          </a:p>
          <a:p>
            <a:pPr lvl="0"/>
            <a:r>
              <a:rPr lang="cs-CZ" dirty="0"/>
              <a:t>Sem napište různé odpovědi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Ano, jednoznačně má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Ne, nemá</a:t>
            </a:r>
          </a:p>
          <a:p>
            <a:pPr lvl="0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799689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ozřazovač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 userDrawn="1"/>
        </p:nvSpPr>
        <p:spPr>
          <a:xfrm>
            <a:off x="0" y="0"/>
            <a:ext cx="12192000" cy="20934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hlavní sdělení – má ježek bodliny?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838200" y="2165872"/>
            <a:ext cx="10515600" cy="4083468"/>
          </a:xfrm>
        </p:spPr>
        <p:txBody>
          <a:bodyPr lIns="540000" rIns="540000" anchor="ctr" anchorCtr="1"/>
          <a:lstStyle>
            <a:lvl1pPr marL="228600" marR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aseline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pPr lvl="0"/>
            <a:r>
              <a:rPr lang="cs-CZ" dirty="0"/>
              <a:t>Sem napište různé odpovědi</a:t>
            </a:r>
          </a:p>
          <a:p>
            <a:pPr lvl="0"/>
            <a:r>
              <a:rPr lang="cs-CZ" dirty="0"/>
              <a:t>Nebo možnosti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Ano, jednoznačně má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Ne, nemá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Nevím, neověřoval jsem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Musím se podívat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Nezajímá mě to</a:t>
            </a:r>
          </a:p>
          <a:p>
            <a:pPr lvl="0"/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10.02.2021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sp>
        <p:nvSpPr>
          <p:cNvPr id="9" name="Obdélník 8"/>
          <p:cNvSpPr/>
          <p:nvPr userDrawn="1"/>
        </p:nvSpPr>
        <p:spPr>
          <a:xfrm>
            <a:off x="0" y="6125577"/>
            <a:ext cx="12192000" cy="82667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0" name="Obrázek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3491" y="6417303"/>
            <a:ext cx="1265018" cy="440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848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3.7037E-6 L -0.44349 0.006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174" y="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07407E-6 L 0.50078 0.0002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3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1.11111E-6 L -0.40104 -0.0006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52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1.85185E-6 L 0.53386 -0.0002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693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4.81481E-6 L -0.41484 0.0002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4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2.22222E-6 L 0.4849 0.0020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245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7.40741E-7 L -0.36484 -0.00162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42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dvAuto="0">
        <p:tmplLst>
          <p:tmpl lvl="1">
            <p:tnLst>
              <p:par>
                <p:cTn presetID="42" presetClass="path" presetSubtype="0" accel="50000" decel="50000" fill="hold" nodeType="clickEffect">
                  <p:stCondLst>
                    <p:cond delay="0"/>
                  </p:stCondLst>
                  <p:childTnLst>
                    <p:animMotion origin="layout" path="M 2.77556E-17 7.40741E-7 L -0.36484 -0.00162 " pathEditMode="relative" rAng="0" ptsTypes="AA">
                      <p:cBhvr>
                        <p:cTn dur="2000" fill="hold"/>
                        <p:tgtEl>
                          <p:spTgt spid="3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-18242" y="-93"/>
                    </p:animMotion>
                  </p:childTnLst>
                </p:cTn>
              </p:par>
            </p:tnLst>
          </p:tmpl>
        </p:tmplLst>
      </p:bldP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dkrývač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" t="14173" r="-99" b="1149"/>
          <a:stretch/>
        </p:blipFill>
        <p:spPr>
          <a:xfrm>
            <a:off x="-2340" y="0"/>
            <a:ext cx="12194340" cy="6883928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ctrTitle" hasCustomPrompt="1"/>
          </p:nvPr>
        </p:nvSpPr>
        <p:spPr>
          <a:xfrm>
            <a:off x="397043" y="5095717"/>
            <a:ext cx="5149516" cy="715534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hlavní sdělení slajdu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10.02.2021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1909011" y="6356350"/>
            <a:ext cx="2743200" cy="365125"/>
          </a:xfrm>
        </p:spPr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Ovál 10"/>
          <p:cNvSpPr/>
          <p:nvPr userDrawn="1"/>
        </p:nvSpPr>
        <p:spPr>
          <a:xfrm>
            <a:off x="-1179095" y="1395663"/>
            <a:ext cx="673769" cy="673769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vál 11"/>
          <p:cNvSpPr/>
          <p:nvPr userDrawn="1"/>
        </p:nvSpPr>
        <p:spPr>
          <a:xfrm>
            <a:off x="-1179095" y="2370425"/>
            <a:ext cx="673769" cy="67376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/>
          <p:cNvSpPr/>
          <p:nvPr userDrawn="1"/>
        </p:nvSpPr>
        <p:spPr>
          <a:xfrm>
            <a:off x="-1179095" y="3350935"/>
            <a:ext cx="673769" cy="673769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vál 13"/>
          <p:cNvSpPr/>
          <p:nvPr userDrawn="1"/>
        </p:nvSpPr>
        <p:spPr>
          <a:xfrm>
            <a:off x="-1179095" y="4325697"/>
            <a:ext cx="673769" cy="67376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vál 14"/>
          <p:cNvSpPr/>
          <p:nvPr userDrawn="1"/>
        </p:nvSpPr>
        <p:spPr>
          <a:xfrm>
            <a:off x="-1181435" y="5271502"/>
            <a:ext cx="673769" cy="6737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vál 15"/>
          <p:cNvSpPr/>
          <p:nvPr userDrawn="1"/>
        </p:nvSpPr>
        <p:spPr>
          <a:xfrm>
            <a:off x="-1181435" y="449858"/>
            <a:ext cx="673769" cy="67376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7" name="Obrázek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43" y="6161559"/>
            <a:ext cx="1265018" cy="839138"/>
          </a:xfrm>
          <a:prstGeom prst="rect">
            <a:avLst/>
          </a:prstGeom>
        </p:spPr>
      </p:pic>
      <p:sp>
        <p:nvSpPr>
          <p:cNvPr id="18" name="Obdélník 17"/>
          <p:cNvSpPr/>
          <p:nvPr userDrawn="1"/>
        </p:nvSpPr>
        <p:spPr>
          <a:xfrm>
            <a:off x="-4681" y="0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/>
          <p:cNvSpPr/>
          <p:nvPr userDrawn="1"/>
        </p:nvSpPr>
        <p:spPr>
          <a:xfrm>
            <a:off x="2443319" y="0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Obdélník 19"/>
          <p:cNvSpPr/>
          <p:nvPr userDrawn="1"/>
        </p:nvSpPr>
        <p:spPr>
          <a:xfrm>
            <a:off x="4888978" y="0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Obdélník 21"/>
          <p:cNvSpPr/>
          <p:nvPr userDrawn="1"/>
        </p:nvSpPr>
        <p:spPr>
          <a:xfrm>
            <a:off x="7336978" y="0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Obdélník 22"/>
          <p:cNvSpPr/>
          <p:nvPr userDrawn="1"/>
        </p:nvSpPr>
        <p:spPr>
          <a:xfrm>
            <a:off x="9782637" y="0"/>
            <a:ext cx="2409363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Obdélník 23"/>
          <p:cNvSpPr/>
          <p:nvPr userDrawn="1"/>
        </p:nvSpPr>
        <p:spPr>
          <a:xfrm>
            <a:off x="0" y="1377525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5" name="Obdélník 24"/>
          <p:cNvSpPr/>
          <p:nvPr userDrawn="1"/>
        </p:nvSpPr>
        <p:spPr>
          <a:xfrm>
            <a:off x="2448000" y="1377525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Obdélník 25"/>
          <p:cNvSpPr/>
          <p:nvPr userDrawn="1"/>
        </p:nvSpPr>
        <p:spPr>
          <a:xfrm>
            <a:off x="4893659" y="1377525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7" name="Obdélník 26"/>
          <p:cNvSpPr/>
          <p:nvPr userDrawn="1"/>
        </p:nvSpPr>
        <p:spPr>
          <a:xfrm>
            <a:off x="7341659" y="1377525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8" name="Obdélník 27"/>
          <p:cNvSpPr/>
          <p:nvPr userDrawn="1"/>
        </p:nvSpPr>
        <p:spPr>
          <a:xfrm>
            <a:off x="9787318" y="1377525"/>
            <a:ext cx="2409363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9" name="Obdélník 28"/>
          <p:cNvSpPr/>
          <p:nvPr userDrawn="1"/>
        </p:nvSpPr>
        <p:spPr>
          <a:xfrm>
            <a:off x="0" y="2752368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0" name="Obdélník 29"/>
          <p:cNvSpPr/>
          <p:nvPr userDrawn="1"/>
        </p:nvSpPr>
        <p:spPr>
          <a:xfrm>
            <a:off x="2448000" y="2752368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1" name="Obdélník 30"/>
          <p:cNvSpPr/>
          <p:nvPr userDrawn="1"/>
        </p:nvSpPr>
        <p:spPr>
          <a:xfrm>
            <a:off x="4893659" y="2752368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2" name="Obdélník 31"/>
          <p:cNvSpPr/>
          <p:nvPr userDrawn="1"/>
        </p:nvSpPr>
        <p:spPr>
          <a:xfrm>
            <a:off x="7341659" y="2752368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3" name="Obdélník 32"/>
          <p:cNvSpPr/>
          <p:nvPr userDrawn="1"/>
        </p:nvSpPr>
        <p:spPr>
          <a:xfrm>
            <a:off x="9787318" y="2752368"/>
            <a:ext cx="2409363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4" name="Obdélník 33"/>
          <p:cNvSpPr/>
          <p:nvPr userDrawn="1"/>
        </p:nvSpPr>
        <p:spPr>
          <a:xfrm>
            <a:off x="0" y="4132503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5" name="Obdélník 34"/>
          <p:cNvSpPr/>
          <p:nvPr userDrawn="1"/>
        </p:nvSpPr>
        <p:spPr>
          <a:xfrm>
            <a:off x="2448000" y="4132503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6" name="Obdélník 35"/>
          <p:cNvSpPr/>
          <p:nvPr userDrawn="1"/>
        </p:nvSpPr>
        <p:spPr>
          <a:xfrm>
            <a:off x="4893659" y="4132503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7" name="Obdélník 36"/>
          <p:cNvSpPr/>
          <p:nvPr userDrawn="1"/>
        </p:nvSpPr>
        <p:spPr>
          <a:xfrm>
            <a:off x="7341659" y="4132503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8" name="Obdélník 37"/>
          <p:cNvSpPr/>
          <p:nvPr userDrawn="1"/>
        </p:nvSpPr>
        <p:spPr>
          <a:xfrm>
            <a:off x="9787318" y="4132503"/>
            <a:ext cx="2409363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9" name="Obdélník 38"/>
          <p:cNvSpPr/>
          <p:nvPr userDrawn="1"/>
        </p:nvSpPr>
        <p:spPr>
          <a:xfrm>
            <a:off x="2340" y="5503500"/>
            <a:ext cx="2448000" cy="1380427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0" name="Obdélník 39"/>
          <p:cNvSpPr/>
          <p:nvPr userDrawn="1"/>
        </p:nvSpPr>
        <p:spPr>
          <a:xfrm>
            <a:off x="2450340" y="5503500"/>
            <a:ext cx="2448000" cy="1380427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1" name="Obdélník 40"/>
          <p:cNvSpPr/>
          <p:nvPr userDrawn="1"/>
        </p:nvSpPr>
        <p:spPr>
          <a:xfrm>
            <a:off x="4895999" y="5503500"/>
            <a:ext cx="2448000" cy="1380427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2" name="Obdélník 41"/>
          <p:cNvSpPr/>
          <p:nvPr userDrawn="1"/>
        </p:nvSpPr>
        <p:spPr>
          <a:xfrm>
            <a:off x="7343999" y="5503500"/>
            <a:ext cx="2448000" cy="1380427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3" name="Obdélník 42"/>
          <p:cNvSpPr/>
          <p:nvPr userDrawn="1"/>
        </p:nvSpPr>
        <p:spPr>
          <a:xfrm>
            <a:off x="9789658" y="5503500"/>
            <a:ext cx="2409363" cy="1380427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39851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1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0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3" fill="hold">
                      <p:stCondLst>
                        <p:cond delay="0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7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2" grpId="0"/>
      <p:bldP spid="18" grpId="0" animBg="1"/>
      <p:bldP spid="19" grpId="0" animBg="1"/>
      <p:bldP spid="20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0BA4B-501B-4EED-A29C-A4A0C9EB3558}" type="datetimeFigureOut">
              <a:rPr lang="cs-CZ" smtClean="0"/>
              <a:t>10.02.2021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6AE7E-36D4-498F-BE42-DE0E533ABA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809321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0BA4B-501B-4EED-A29C-A4A0C9EB3558}" type="datetimeFigureOut">
              <a:rPr lang="cs-CZ" smtClean="0"/>
              <a:t>10.02.2021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6AE7E-36D4-498F-BE42-DE0E533ABA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037546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45" y="77914"/>
            <a:ext cx="10842171" cy="6094782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751114" y="4904609"/>
            <a:ext cx="10515600" cy="906806"/>
          </a:xfr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none"/>
        </p:style>
        <p:txBody>
          <a:bodyPr anchor="b"/>
          <a:lstStyle>
            <a:lvl1pPr algn="ctr">
              <a:defRPr sz="4000" baseline="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I děti před 100 lety si hrály na dospělé.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 hasCustomPrompt="1"/>
          </p:nvPr>
        </p:nvSpPr>
        <p:spPr>
          <a:xfrm>
            <a:off x="675331" y="982453"/>
            <a:ext cx="10515600" cy="1500187"/>
          </a:xfrm>
        </p:spPr>
        <p:txBody>
          <a:bodyPr/>
          <a:lstStyle>
            <a:lvl1pPr marL="0" indent="0">
              <a:buNone/>
              <a:defRPr sz="36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dirty="0"/>
              <a:t>Pod našimi okny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10.02.2021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pic>
        <p:nvPicPr>
          <p:cNvPr id="7" name="Obrázek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577304"/>
            <a:ext cx="2325949" cy="810297"/>
          </a:xfrm>
          <a:prstGeom prst="rect">
            <a:avLst/>
          </a:prstGeom>
        </p:spPr>
      </p:pic>
      <p:sp>
        <p:nvSpPr>
          <p:cNvPr id="16" name="Obdélník 15"/>
          <p:cNvSpPr/>
          <p:nvPr userDrawn="1"/>
        </p:nvSpPr>
        <p:spPr>
          <a:xfrm>
            <a:off x="-6350" y="6089650"/>
            <a:ext cx="12192000" cy="768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5" name="Obrázek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372" y="6287595"/>
            <a:ext cx="2811255" cy="370742"/>
          </a:xfrm>
          <a:prstGeom prst="rect">
            <a:avLst/>
          </a:prstGeom>
        </p:spPr>
      </p:pic>
      <p:sp>
        <p:nvSpPr>
          <p:cNvPr id="17" name="Ovál 16"/>
          <p:cNvSpPr/>
          <p:nvPr userDrawn="1"/>
        </p:nvSpPr>
        <p:spPr>
          <a:xfrm>
            <a:off x="-1179095" y="1395663"/>
            <a:ext cx="673769" cy="673769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Ovál 17"/>
          <p:cNvSpPr/>
          <p:nvPr userDrawn="1"/>
        </p:nvSpPr>
        <p:spPr>
          <a:xfrm>
            <a:off x="-1179095" y="2370425"/>
            <a:ext cx="673769" cy="67376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vál 18"/>
          <p:cNvSpPr/>
          <p:nvPr userDrawn="1"/>
        </p:nvSpPr>
        <p:spPr>
          <a:xfrm>
            <a:off x="-1179095" y="3350935"/>
            <a:ext cx="673769" cy="673769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Ovál 19"/>
          <p:cNvSpPr/>
          <p:nvPr userDrawn="1"/>
        </p:nvSpPr>
        <p:spPr>
          <a:xfrm>
            <a:off x="-1179095" y="4325697"/>
            <a:ext cx="673769" cy="67376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Ovál 20"/>
          <p:cNvSpPr/>
          <p:nvPr userDrawn="1"/>
        </p:nvSpPr>
        <p:spPr>
          <a:xfrm>
            <a:off x="-1181435" y="5271502"/>
            <a:ext cx="673769" cy="6737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Ovál 21"/>
          <p:cNvSpPr/>
          <p:nvPr userDrawn="1"/>
        </p:nvSpPr>
        <p:spPr>
          <a:xfrm>
            <a:off x="-1181435" y="449858"/>
            <a:ext cx="673769" cy="67376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10812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0BA4B-501B-4EED-A29C-A4A0C9EB3558}" type="datetimeFigureOut">
              <a:rPr lang="cs-CZ" smtClean="0"/>
              <a:t>10.02.2021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6AE7E-36D4-498F-BE42-DE0E533ABA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411925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0BA4B-501B-4EED-A29C-A4A0C9EB3558}" type="datetimeFigureOut">
              <a:rPr lang="cs-CZ" smtClean="0"/>
              <a:t>10.02.2021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6AE7E-36D4-498F-BE42-DE0E533ABA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80788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0BA4B-501B-4EED-A29C-A4A0C9EB3558}" type="datetimeFigureOut">
              <a:rPr lang="cs-CZ" smtClean="0"/>
              <a:t>10.02.2021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6AE7E-36D4-498F-BE42-DE0E533ABA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817204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0BA4B-501B-4EED-A29C-A4A0C9EB3558}" type="datetimeFigureOut">
              <a:rPr lang="cs-CZ" smtClean="0"/>
              <a:t>10.02.2021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6AE7E-36D4-498F-BE42-DE0E533ABA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31814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0BA4B-501B-4EED-A29C-A4A0C9EB3558}" type="datetimeFigureOut">
              <a:rPr lang="cs-CZ" smtClean="0"/>
              <a:t>10.02.2021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6AE7E-36D4-498F-BE42-DE0E533ABA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670225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0BA4B-501B-4EED-A29C-A4A0C9EB3558}" type="datetimeFigureOut">
              <a:rPr lang="cs-CZ" smtClean="0"/>
              <a:t>10.02.2021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6AE7E-36D4-498F-BE42-DE0E533ABA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423983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0BA4B-501B-4EED-A29C-A4A0C9EB3558}" type="datetimeFigureOut">
              <a:rPr lang="cs-CZ" smtClean="0"/>
              <a:t>10.02.2021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6AE7E-36D4-498F-BE42-DE0E533ABA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04970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0BA4B-501B-4EED-A29C-A4A0C9EB3558}" type="datetimeFigureOut">
              <a:rPr lang="cs-CZ" smtClean="0"/>
              <a:t>10.02.2021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6AE7E-36D4-498F-BE42-DE0E533ABA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5666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72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0BA4B-501B-4EED-A29C-A4A0C9EB3558}" type="datetimeFigureOut">
              <a:rPr lang="cs-CZ" smtClean="0"/>
              <a:t>10.02.2021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6AE7E-36D4-498F-BE42-DE0E533ABA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937279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10.02.2021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858346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ravý text+obráz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 userDrawn="1"/>
        </p:nvSpPr>
        <p:spPr>
          <a:xfrm>
            <a:off x="6701589" y="0"/>
            <a:ext cx="5490411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ctrTitle" hasCustomPrompt="1"/>
          </p:nvPr>
        </p:nvSpPr>
        <p:spPr>
          <a:xfrm>
            <a:off x="6990347" y="295735"/>
            <a:ext cx="4969041" cy="1436811"/>
          </a:xfrm>
        </p:spPr>
        <p:txBody>
          <a:bodyPr anchor="b">
            <a:normAutofit/>
          </a:bodyPr>
          <a:lstStyle>
            <a:lvl1pPr algn="ctr">
              <a:defRPr sz="4400" baseline="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Kudy jsme šli do minulosti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6990347" y="2028281"/>
            <a:ext cx="4969041" cy="3987508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cs-CZ" sz="2800" smtClean="0"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z="1200" dirty="0">
                <a:effectLst/>
                <a:latin typeface="Calibri"/>
                <a:ea typeface="Calibri"/>
                <a:cs typeface="Calibri"/>
              </a:rPr>
              <a:t>1. NAŠE ŠKOLA</a:t>
            </a:r>
          </a:p>
          <a:p>
            <a:r>
              <a:rPr lang="cs-CZ" sz="1200" dirty="0">
                <a:effectLst/>
                <a:latin typeface="Calibri"/>
                <a:ea typeface="Calibri"/>
                <a:cs typeface="Calibri"/>
              </a:rPr>
              <a:t>2. NEJSTARŠÍ DŮM</a:t>
            </a:r>
          </a:p>
          <a:p>
            <a:r>
              <a:rPr lang="cs-CZ" sz="1200" dirty="0">
                <a:effectLst/>
                <a:latin typeface="Calibri"/>
                <a:ea typeface="Calibri"/>
                <a:cs typeface="Calibri"/>
              </a:rPr>
              <a:t>3. PASENÍ HUS</a:t>
            </a:r>
          </a:p>
          <a:p>
            <a:r>
              <a:rPr lang="cs-CZ" sz="1200" dirty="0">
                <a:effectLst/>
                <a:latin typeface="Calibri"/>
                <a:ea typeface="Calibri"/>
                <a:cs typeface="Calibri"/>
              </a:rPr>
              <a:t>4. BÝVALÝ MLÝN</a:t>
            </a:r>
          </a:p>
          <a:p>
            <a:r>
              <a:rPr lang="cs-CZ" sz="1200" dirty="0">
                <a:effectLst/>
                <a:latin typeface="Calibri"/>
                <a:ea typeface="Calibri"/>
                <a:cs typeface="Calibri"/>
              </a:rPr>
              <a:t>5. KOSTEL</a:t>
            </a:r>
          </a:p>
          <a:p>
            <a:r>
              <a:rPr lang="cs-CZ" sz="1200" dirty="0">
                <a:effectLst/>
                <a:latin typeface="Calibri"/>
                <a:ea typeface="Calibri"/>
                <a:cs typeface="Calibri"/>
              </a:rPr>
              <a:t>6. DŮM SE SLEPICEMI</a:t>
            </a:r>
          </a:p>
          <a:p>
            <a:r>
              <a:rPr lang="cs-CZ" sz="1200" dirty="0">
                <a:effectLst/>
                <a:latin typeface="Calibri"/>
                <a:ea typeface="Calibri"/>
                <a:cs typeface="Calibri"/>
              </a:rPr>
              <a:t>7. LOUKA NA HRANÍ</a:t>
            </a:r>
          </a:p>
          <a:p>
            <a:r>
              <a:rPr lang="cs-CZ" sz="1200" dirty="0">
                <a:effectLst/>
                <a:latin typeface="Calibri"/>
                <a:ea typeface="Calibri"/>
                <a:cs typeface="Calibri"/>
              </a:rPr>
              <a:t>8. DŮM S KRAVIČKOU A OVEČKOU </a:t>
            </a:r>
          </a:p>
          <a:p>
            <a:endParaRPr lang="cs-CZ" sz="1200" dirty="0">
              <a:effectLst/>
              <a:latin typeface="Calibri"/>
              <a:ea typeface="Calibri"/>
              <a:cs typeface="Calibri"/>
            </a:endParaRPr>
          </a:p>
          <a:p>
            <a:r>
              <a:rPr lang="cs-CZ" sz="1200" dirty="0">
                <a:effectLst/>
                <a:latin typeface="Calibri"/>
                <a:ea typeface="Calibri"/>
              </a:rPr>
              <a:t/>
            </a:r>
            <a:br>
              <a:rPr lang="cs-CZ" sz="1200" dirty="0">
                <a:effectLst/>
                <a:latin typeface="Calibri"/>
                <a:ea typeface="Calibri"/>
              </a:rPr>
            </a:b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10.02.2021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Ovál 10"/>
          <p:cNvSpPr/>
          <p:nvPr userDrawn="1"/>
        </p:nvSpPr>
        <p:spPr>
          <a:xfrm>
            <a:off x="-1179095" y="1395663"/>
            <a:ext cx="673769" cy="673769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vál 11"/>
          <p:cNvSpPr/>
          <p:nvPr userDrawn="1"/>
        </p:nvSpPr>
        <p:spPr>
          <a:xfrm>
            <a:off x="-1179095" y="2370425"/>
            <a:ext cx="673769" cy="67376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/>
          <p:cNvSpPr/>
          <p:nvPr userDrawn="1"/>
        </p:nvSpPr>
        <p:spPr>
          <a:xfrm>
            <a:off x="-1179095" y="3350935"/>
            <a:ext cx="673769" cy="673769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vál 13"/>
          <p:cNvSpPr/>
          <p:nvPr userDrawn="1"/>
        </p:nvSpPr>
        <p:spPr>
          <a:xfrm>
            <a:off x="-1179095" y="4325697"/>
            <a:ext cx="673769" cy="67376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vál 14"/>
          <p:cNvSpPr/>
          <p:nvPr userDrawn="1"/>
        </p:nvSpPr>
        <p:spPr>
          <a:xfrm>
            <a:off x="-1181435" y="5271502"/>
            <a:ext cx="673769" cy="6737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vál 15"/>
          <p:cNvSpPr/>
          <p:nvPr userDrawn="1"/>
        </p:nvSpPr>
        <p:spPr>
          <a:xfrm>
            <a:off x="-1181435" y="449858"/>
            <a:ext cx="673769" cy="67376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8" name="Obrázek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7785" y="6138408"/>
            <a:ext cx="1713607" cy="596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46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levý text+obráz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 userDrawn="1"/>
        </p:nvSpPr>
        <p:spPr>
          <a:xfrm>
            <a:off x="0" y="0"/>
            <a:ext cx="5490411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ctrTitle" hasCustomPrompt="1"/>
          </p:nvPr>
        </p:nvSpPr>
        <p:spPr>
          <a:xfrm>
            <a:off x="288758" y="295735"/>
            <a:ext cx="4969041" cy="1436811"/>
          </a:xfrm>
        </p:spPr>
        <p:txBody>
          <a:bodyPr anchor="b">
            <a:normAutofit/>
          </a:bodyPr>
          <a:lstStyle>
            <a:lvl1pPr algn="ctr">
              <a:defRPr sz="4400" baseline="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Kudy jsme šli do minulosti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288758" y="2028281"/>
            <a:ext cx="4969041" cy="3987508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1. NAŠE ŠKOLA</a:t>
            </a:r>
          </a:p>
          <a:p>
            <a:r>
              <a:rPr lang="cs-CZ" dirty="0"/>
              <a:t>2. NEJSTARŠÍ DŮM</a:t>
            </a:r>
          </a:p>
          <a:p>
            <a:r>
              <a:rPr lang="cs-CZ" dirty="0"/>
              <a:t>3. PASENÍ HUS</a:t>
            </a:r>
          </a:p>
          <a:p>
            <a:r>
              <a:rPr lang="cs-CZ" dirty="0"/>
              <a:t>4. BÝVALÝ MLÝN</a:t>
            </a:r>
          </a:p>
          <a:p>
            <a:r>
              <a:rPr lang="cs-CZ" dirty="0"/>
              <a:t>5. KOSTEL</a:t>
            </a:r>
          </a:p>
          <a:p>
            <a:r>
              <a:rPr lang="cs-CZ" dirty="0"/>
              <a:t>6. DŮM SE SLEPICEMI</a:t>
            </a:r>
          </a:p>
          <a:p>
            <a:r>
              <a:rPr lang="cs-CZ" dirty="0"/>
              <a:t>7. LOUKA NA HRANÍ</a:t>
            </a:r>
          </a:p>
          <a:p>
            <a:r>
              <a:rPr lang="cs-CZ" dirty="0"/>
              <a:t>8. DŮM S KRAVIČKOU A OVEČKOU </a:t>
            </a:r>
          </a:p>
          <a:p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10.02.2021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1909011" y="6356350"/>
            <a:ext cx="2743200" cy="365125"/>
          </a:xfrm>
        </p:spPr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Ovál 10"/>
          <p:cNvSpPr/>
          <p:nvPr userDrawn="1"/>
        </p:nvSpPr>
        <p:spPr>
          <a:xfrm>
            <a:off x="-1179095" y="1395663"/>
            <a:ext cx="673769" cy="673769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vál 11"/>
          <p:cNvSpPr/>
          <p:nvPr userDrawn="1"/>
        </p:nvSpPr>
        <p:spPr>
          <a:xfrm>
            <a:off x="-1179095" y="2370425"/>
            <a:ext cx="673769" cy="67376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/>
          <p:cNvSpPr/>
          <p:nvPr userDrawn="1"/>
        </p:nvSpPr>
        <p:spPr>
          <a:xfrm>
            <a:off x="-1179095" y="3350935"/>
            <a:ext cx="673769" cy="673769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vál 13"/>
          <p:cNvSpPr/>
          <p:nvPr userDrawn="1"/>
        </p:nvSpPr>
        <p:spPr>
          <a:xfrm>
            <a:off x="-1179095" y="4325697"/>
            <a:ext cx="673769" cy="67376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vál 14"/>
          <p:cNvSpPr/>
          <p:nvPr userDrawn="1"/>
        </p:nvSpPr>
        <p:spPr>
          <a:xfrm>
            <a:off x="-1181435" y="5271502"/>
            <a:ext cx="673769" cy="6737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vál 15"/>
          <p:cNvSpPr/>
          <p:nvPr userDrawn="1"/>
        </p:nvSpPr>
        <p:spPr>
          <a:xfrm>
            <a:off x="-1181435" y="449858"/>
            <a:ext cx="673769" cy="67376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8" name="Obrázek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819" y="6015789"/>
            <a:ext cx="1980999" cy="690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7609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10.02.2021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9153" y="0"/>
            <a:ext cx="682417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Obrázek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2472117" cy="1784852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1"/>
            <a:ext cx="1575249" cy="2362874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4654"/>
            <a:ext cx="2472117" cy="1648078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665692"/>
            <a:ext cx="2472116" cy="1648077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2416483"/>
            <a:ext cx="1575250" cy="2362875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4410318"/>
            <a:ext cx="1575249" cy="2447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5774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brázek a sděl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77" y="-1291724"/>
            <a:ext cx="12192000" cy="7324298"/>
          </a:xfrm>
          <a:prstGeom prst="rect">
            <a:avLst/>
          </a:prstGeom>
        </p:spPr>
      </p:pic>
      <p:sp>
        <p:nvSpPr>
          <p:cNvPr id="7" name="Obdélník 6"/>
          <p:cNvSpPr/>
          <p:nvPr userDrawn="1"/>
        </p:nvSpPr>
        <p:spPr>
          <a:xfrm>
            <a:off x="0" y="4790433"/>
            <a:ext cx="12192000" cy="20934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ctrTitle" hasCustomPrompt="1"/>
          </p:nvPr>
        </p:nvSpPr>
        <p:spPr>
          <a:xfrm>
            <a:off x="397042" y="5095717"/>
            <a:ext cx="11712579" cy="715534"/>
          </a:xfrm>
        </p:spPr>
        <p:txBody>
          <a:bodyPr anchor="b">
            <a:normAutofit/>
          </a:bodyPr>
          <a:lstStyle>
            <a:lvl1pPr algn="l">
              <a:defRPr sz="4400" baseline="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Které stavby byly kolem rybníka už v 19.století?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10.02.2021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1909011" y="6356350"/>
            <a:ext cx="2743200" cy="365125"/>
          </a:xfrm>
        </p:spPr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Ovál 10"/>
          <p:cNvSpPr/>
          <p:nvPr userDrawn="1"/>
        </p:nvSpPr>
        <p:spPr>
          <a:xfrm>
            <a:off x="-1179095" y="1395663"/>
            <a:ext cx="673769" cy="673769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vál 11"/>
          <p:cNvSpPr/>
          <p:nvPr userDrawn="1"/>
        </p:nvSpPr>
        <p:spPr>
          <a:xfrm>
            <a:off x="-1179095" y="2370425"/>
            <a:ext cx="673769" cy="67376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/>
          <p:cNvSpPr/>
          <p:nvPr userDrawn="1"/>
        </p:nvSpPr>
        <p:spPr>
          <a:xfrm>
            <a:off x="-1179095" y="3350935"/>
            <a:ext cx="673769" cy="673769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vál 13"/>
          <p:cNvSpPr/>
          <p:nvPr userDrawn="1"/>
        </p:nvSpPr>
        <p:spPr>
          <a:xfrm>
            <a:off x="-1179095" y="4325697"/>
            <a:ext cx="673769" cy="67376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vál 14"/>
          <p:cNvSpPr/>
          <p:nvPr userDrawn="1"/>
        </p:nvSpPr>
        <p:spPr>
          <a:xfrm>
            <a:off x="-1181435" y="5271502"/>
            <a:ext cx="673769" cy="6737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vál 15"/>
          <p:cNvSpPr/>
          <p:nvPr userDrawn="1"/>
        </p:nvSpPr>
        <p:spPr>
          <a:xfrm>
            <a:off x="-1181435" y="449858"/>
            <a:ext cx="673769" cy="67376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7" name="Obrázek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411" y="6204690"/>
            <a:ext cx="1483430" cy="516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684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10.02.2021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618440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brázek a sděl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62465"/>
            <a:ext cx="10058400" cy="5818471"/>
          </a:xfrm>
          <a:prstGeom prst="rect">
            <a:avLst/>
          </a:prstGeom>
        </p:spPr>
      </p:pic>
      <p:sp>
        <p:nvSpPr>
          <p:cNvPr id="7" name="Obdélník 6"/>
          <p:cNvSpPr/>
          <p:nvPr userDrawn="1"/>
        </p:nvSpPr>
        <p:spPr>
          <a:xfrm>
            <a:off x="0" y="4790433"/>
            <a:ext cx="12192000" cy="20934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ctrTitle" hasCustomPrompt="1"/>
          </p:nvPr>
        </p:nvSpPr>
        <p:spPr>
          <a:xfrm>
            <a:off x="397043" y="5095717"/>
            <a:ext cx="9793162" cy="715534"/>
          </a:xfrm>
        </p:spPr>
        <p:txBody>
          <a:bodyPr anchor="b">
            <a:normAutofit/>
          </a:bodyPr>
          <a:lstStyle>
            <a:lvl1pPr algn="l"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Jaké části měl venkovský dům?</a:t>
            </a:r>
            <a:br>
              <a:rPr lang="cs-CZ" dirty="0"/>
            </a:br>
            <a:r>
              <a:rPr lang="cs-CZ" dirty="0"/>
              <a:t>Co kam patří?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10.02.2021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1909011" y="6356350"/>
            <a:ext cx="2743200" cy="365125"/>
          </a:xfrm>
        </p:spPr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Ovál 10"/>
          <p:cNvSpPr/>
          <p:nvPr userDrawn="1"/>
        </p:nvSpPr>
        <p:spPr>
          <a:xfrm>
            <a:off x="-1179095" y="1395663"/>
            <a:ext cx="673769" cy="673769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vál 11"/>
          <p:cNvSpPr/>
          <p:nvPr userDrawn="1"/>
        </p:nvSpPr>
        <p:spPr>
          <a:xfrm>
            <a:off x="-1179095" y="2370425"/>
            <a:ext cx="673769" cy="67376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/>
          <p:cNvSpPr/>
          <p:nvPr userDrawn="1"/>
        </p:nvSpPr>
        <p:spPr>
          <a:xfrm>
            <a:off x="-1179095" y="3350935"/>
            <a:ext cx="673769" cy="673769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vál 13"/>
          <p:cNvSpPr/>
          <p:nvPr userDrawn="1"/>
        </p:nvSpPr>
        <p:spPr>
          <a:xfrm>
            <a:off x="-1179095" y="4325697"/>
            <a:ext cx="673769" cy="67376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vál 14"/>
          <p:cNvSpPr/>
          <p:nvPr userDrawn="1"/>
        </p:nvSpPr>
        <p:spPr>
          <a:xfrm>
            <a:off x="-1181435" y="5271502"/>
            <a:ext cx="673769" cy="6737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vál 15"/>
          <p:cNvSpPr/>
          <p:nvPr userDrawn="1"/>
        </p:nvSpPr>
        <p:spPr>
          <a:xfrm>
            <a:off x="-1181435" y="449858"/>
            <a:ext cx="673769" cy="67376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7" name="Obrázek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43" y="6360779"/>
            <a:ext cx="1265018" cy="440697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0725" y="125552"/>
            <a:ext cx="1551275" cy="1322379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0246" y="3174745"/>
            <a:ext cx="2823507" cy="1487836"/>
          </a:xfrm>
          <a:prstGeom prst="rect">
            <a:avLst/>
          </a:prstGeom>
        </p:spPr>
      </p:pic>
      <p:pic>
        <p:nvPicPr>
          <p:cNvPr id="18" name="Obrázek 17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1301" y="1219548"/>
            <a:ext cx="640699" cy="1699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877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3FA942-437A-45EE-A4E4-8FA9F1575556}" type="datetimeFigureOut">
              <a:rPr lang="cs-CZ" smtClean="0"/>
              <a:t>10.02.2021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7345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61" r:id="rId2"/>
    <p:sldLayoutId id="2147483688" r:id="rId3"/>
    <p:sldLayoutId id="2147483649" r:id="rId4"/>
    <p:sldLayoutId id="2147483665" r:id="rId5"/>
    <p:sldLayoutId id="2147483671" r:id="rId6"/>
    <p:sldLayoutId id="2147483673" r:id="rId7"/>
    <p:sldLayoutId id="2147483689" r:id="rId8"/>
    <p:sldLayoutId id="2147483674" r:id="rId9"/>
    <p:sldLayoutId id="2147483690" r:id="rId10"/>
    <p:sldLayoutId id="2147483675" r:id="rId11"/>
    <p:sldLayoutId id="2147483664" r:id="rId12"/>
    <p:sldLayoutId id="2147483667" r:id="rId13"/>
    <p:sldLayoutId id="2147483668" r:id="rId14"/>
    <p:sldLayoutId id="2147483650" r:id="rId15"/>
    <p:sldLayoutId id="2147483669" r:id="rId16"/>
    <p:sldLayoutId id="2147483670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B0BA4B-501B-4EED-A29C-A4A0C9EB3558}" type="datetimeFigureOut">
              <a:rPr lang="cs-CZ" smtClean="0"/>
              <a:t>10.02.2021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06AE7E-36D4-498F-BE42-DE0E533ABA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98277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62752" y="4265676"/>
            <a:ext cx="10515600" cy="1520517"/>
          </a:xfrm>
        </p:spPr>
        <p:txBody>
          <a:bodyPr>
            <a:normAutofit fontScale="90000"/>
          </a:bodyPr>
          <a:lstStyle/>
          <a:p>
            <a:r>
              <a:rPr lang="cs-CZ" dirty="0"/>
              <a:t/>
            </a:r>
            <a:br>
              <a:rPr lang="cs-CZ" dirty="0"/>
            </a:br>
            <a:r>
              <a:rPr lang="cs-CZ" dirty="0"/>
              <a:t>V horninách nacházíme záznamy toho, co se v minulosti odehrálo v živé i neživé přírodě. Jaké stopy po naší existenci najdou budoucí generace?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566928" y="137160"/>
            <a:ext cx="10515600" cy="1500187"/>
          </a:xfrm>
        </p:spPr>
        <p:txBody>
          <a:bodyPr/>
          <a:lstStyle/>
          <a:p>
            <a:r>
              <a:rPr lang="cs-CZ" b="1" dirty="0"/>
              <a:t>Kameny ožívají</a:t>
            </a:r>
          </a:p>
          <a:p>
            <a:r>
              <a:rPr lang="cs-CZ" sz="2000" b="1" dirty="0"/>
              <a:t>3.- 5.třída</a:t>
            </a:r>
          </a:p>
        </p:txBody>
      </p:sp>
    </p:spTree>
    <p:extLst>
      <p:ext uri="{BB962C8B-B14F-4D97-AF65-F5344CB8AC3E}">
        <p14:creationId xmlns:p14="http://schemas.microsoft.com/office/powerpoint/2010/main" val="1946450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88758" y="295736"/>
            <a:ext cx="4969041" cy="879922"/>
          </a:xfrm>
        </p:spPr>
        <p:txBody>
          <a:bodyPr/>
          <a:lstStyle/>
          <a:p>
            <a:r>
              <a:rPr lang="cs-CZ" dirty="0"/>
              <a:t>Kameny ožívají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51213" y="1296955"/>
            <a:ext cx="4969041" cy="5197151"/>
          </a:xfrm>
        </p:spPr>
        <p:txBody>
          <a:bodyPr>
            <a:normAutofit fontScale="85000" lnSpcReduction="20000"/>
          </a:bodyPr>
          <a:lstStyle/>
          <a:p>
            <a:r>
              <a:rPr lang="cs-CZ" dirty="0"/>
              <a:t>1. ZEMĚ VE VESMÍRU</a:t>
            </a:r>
          </a:p>
          <a:p>
            <a:r>
              <a:rPr lang="cs-CZ" dirty="0">
                <a:solidFill>
                  <a:schemeClr val="tx1"/>
                </a:solidFill>
              </a:rPr>
              <a:t>Jak vznikla Země? Měsíc? Život?</a:t>
            </a:r>
          </a:p>
          <a:p>
            <a:r>
              <a:rPr lang="cs-CZ" dirty="0">
                <a:solidFill>
                  <a:schemeClr val="tx1"/>
                </a:solidFill>
              </a:rPr>
              <a:t>Země je kamenná planeta.  </a:t>
            </a:r>
          </a:p>
          <a:p>
            <a:r>
              <a:rPr lang="cs-CZ" dirty="0"/>
              <a:t>2. HORNINY A MINERÁLY </a:t>
            </a:r>
          </a:p>
          <a:p>
            <a:r>
              <a:rPr lang="cs-CZ" dirty="0">
                <a:solidFill>
                  <a:schemeClr val="tx1"/>
                </a:solidFill>
              </a:rPr>
              <a:t>Prakticky zkoušíme možnosti jejich vzniku v geoparku. </a:t>
            </a:r>
          </a:p>
          <a:p>
            <a:pPr>
              <a:spcBef>
                <a:spcPts val="1200"/>
              </a:spcBef>
            </a:pPr>
            <a:r>
              <a:rPr lang="cs-CZ" dirty="0"/>
              <a:t>3. GEOLOGICKÁ OBDOBÍ </a:t>
            </a:r>
          </a:p>
          <a:p>
            <a:pPr>
              <a:spcBef>
                <a:spcPts val="1200"/>
              </a:spcBef>
            </a:pPr>
            <a:r>
              <a:rPr lang="cs-CZ" dirty="0">
                <a:solidFill>
                  <a:schemeClr val="tx1"/>
                </a:solidFill>
              </a:rPr>
              <a:t>Proměňujeme se v geoparku v paleontology.</a:t>
            </a:r>
          </a:p>
          <a:p>
            <a:pPr>
              <a:spcBef>
                <a:spcPts val="1200"/>
              </a:spcBef>
            </a:pPr>
            <a:r>
              <a:rPr lang="cs-CZ" dirty="0">
                <a:solidFill>
                  <a:schemeClr val="tx1"/>
                </a:solidFill>
              </a:rPr>
              <a:t>Využíváme virtuální realitu.</a:t>
            </a:r>
          </a:p>
          <a:p>
            <a:r>
              <a:rPr lang="cs-CZ" dirty="0"/>
              <a:t>4. KRYSTALY</a:t>
            </a:r>
          </a:p>
          <a:p>
            <a:r>
              <a:rPr lang="cs-CZ" dirty="0">
                <a:solidFill>
                  <a:schemeClr val="tx1"/>
                </a:solidFill>
              </a:rPr>
              <a:t>Realizujeme badatelský projekt.</a:t>
            </a:r>
          </a:p>
          <a:p>
            <a:r>
              <a:rPr lang="cs-CZ" dirty="0"/>
              <a:t>5. PREZENTACE</a:t>
            </a:r>
          </a:p>
          <a:p>
            <a:r>
              <a:rPr lang="cs-CZ" dirty="0">
                <a:solidFill>
                  <a:schemeClr val="tx1"/>
                </a:solidFill>
              </a:rPr>
              <a:t>Prezentujeme výsledky svého učení spolužákům z druhé třídy.</a:t>
            </a:r>
          </a:p>
          <a:p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9722498" y="718457"/>
            <a:ext cx="13062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Prezentace o sluneční soustavě </a:t>
            </a:r>
            <a:endParaRPr lang="cs-CZ" dirty="0"/>
          </a:p>
        </p:txBody>
      </p:sp>
      <p:pic>
        <p:nvPicPr>
          <p:cNvPr id="6" name="Zástupný symbol pro obsah 4">
            <a:extLst>
              <a:ext uri="{FF2B5EF4-FFF2-40B4-BE49-F238E27FC236}">
                <a16:creationId xmlns:a16="http://schemas.microsoft.com/office/drawing/2014/main" id="{6CF78184-E734-47BF-BA80-66174E34BB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7400"/>
          <a:stretch/>
        </p:blipFill>
        <p:spPr>
          <a:xfrm>
            <a:off x="5421106" y="0"/>
            <a:ext cx="7552924" cy="6858000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5784980" y="553053"/>
            <a:ext cx="393751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200" dirty="0">
                <a:solidFill>
                  <a:schemeClr val="bg1"/>
                </a:solidFill>
              </a:rPr>
              <a:t> </a:t>
            </a:r>
            <a:endParaRPr lang="cs-CZ" sz="2200" b="1" dirty="0">
              <a:solidFill>
                <a:schemeClr val="bg1"/>
              </a:solidFill>
            </a:endParaRPr>
          </a:p>
        </p:txBody>
      </p:sp>
      <p:sp>
        <p:nvSpPr>
          <p:cNvPr id="8" name="Ovál 7"/>
          <p:cNvSpPr/>
          <p:nvPr/>
        </p:nvSpPr>
        <p:spPr>
          <a:xfrm rot="452846">
            <a:off x="10130679" y="2789432"/>
            <a:ext cx="2318760" cy="23187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b="1" dirty="0" err="1">
                <a:solidFill>
                  <a:schemeClr val="bg1"/>
                </a:solidFill>
              </a:rPr>
              <a:t>ppt</a:t>
            </a:r>
            <a:r>
              <a:rPr lang="cs-CZ" sz="2400" b="1" dirty="0">
                <a:solidFill>
                  <a:schemeClr val="bg1"/>
                </a:solidFill>
              </a:rPr>
              <a:t> prezentace pro učitele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54314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6883025" y="130629"/>
            <a:ext cx="4969041" cy="6382138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Lidé a čas</a:t>
            </a:r>
          </a:p>
          <a:p>
            <a:r>
              <a:rPr lang="cs-CZ" sz="2000" dirty="0" smtClean="0"/>
              <a:t>Žák pracuje </a:t>
            </a:r>
            <a:r>
              <a:rPr lang="cs-CZ" sz="2000" dirty="0"/>
              <a:t>s časovými údaji a využívá zjištěných údajů k pochopení vztahů mezi ději a mezi jevy. </a:t>
            </a:r>
          </a:p>
          <a:p>
            <a:r>
              <a:rPr lang="cs-CZ" sz="2000" dirty="0"/>
              <a:t>Využívá sbírek muzeí jako informačních zdrojů pro pochopení minulosti</a:t>
            </a:r>
            <a:r>
              <a:rPr lang="cs-CZ" sz="2200" dirty="0"/>
              <a:t>.</a:t>
            </a:r>
          </a:p>
          <a:p>
            <a:r>
              <a:rPr lang="cs-CZ" dirty="0">
                <a:solidFill>
                  <a:schemeClr val="bg1"/>
                </a:solidFill>
              </a:rPr>
              <a:t>Rozmanitost přírody</a:t>
            </a:r>
          </a:p>
          <a:p>
            <a:r>
              <a:rPr lang="cs-CZ" sz="1900" dirty="0" smtClean="0"/>
              <a:t>Žák objevuje </a:t>
            </a:r>
            <a:r>
              <a:rPr lang="cs-CZ" sz="1900" dirty="0"/>
              <a:t>a zjišťuje propojenost prvků živé a neživé přírody, princip rovnováhy přírody. </a:t>
            </a:r>
          </a:p>
          <a:p>
            <a:r>
              <a:rPr lang="cs-CZ" sz="1900" dirty="0"/>
              <a:t>Vysvětlí na základě elementárních poznatků o Zemi jako součásti vesmíru souvislost s rozdělením času a střídáním ročních období. </a:t>
            </a:r>
          </a:p>
          <a:p>
            <a:r>
              <a:rPr lang="cs-CZ" sz="1900" dirty="0"/>
              <a:t>Založí jednoduchý pokus, naplánuje a zdůvodní postup, vyhodnotí a vysvětlí výsledky pokusu.</a:t>
            </a:r>
          </a:p>
          <a:p>
            <a:r>
              <a:rPr lang="cs-CZ" dirty="0">
                <a:solidFill>
                  <a:schemeClr val="bg1"/>
                </a:solidFill>
              </a:rPr>
              <a:t>Komunikační a slohová výchova</a:t>
            </a:r>
          </a:p>
          <a:p>
            <a:r>
              <a:rPr lang="cs-CZ" sz="2000" dirty="0" smtClean="0"/>
              <a:t>Žák sestaví </a:t>
            </a:r>
            <a:r>
              <a:rPr lang="cs-CZ" sz="2000" dirty="0"/>
              <a:t>osnovu vyprávění a na jejím základě vytváří krátký mluvený projev.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702553" cy="68580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0" y="341688"/>
            <a:ext cx="5183684" cy="621792"/>
          </a:xfrm>
        </p:spPr>
        <p:txBody>
          <a:bodyPr>
            <a:noAutofit/>
          </a:bodyPr>
          <a:lstStyle/>
          <a:p>
            <a:r>
              <a:rPr lang="cs-CZ" sz="3300" dirty="0"/>
              <a:t>Kameny ožívají podle RVP</a:t>
            </a:r>
          </a:p>
        </p:txBody>
      </p:sp>
    </p:spTree>
    <p:extLst>
      <p:ext uri="{BB962C8B-B14F-4D97-AF65-F5344CB8AC3E}">
        <p14:creationId xmlns:p14="http://schemas.microsoft.com/office/powerpoint/2010/main" val="19271725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Úvod do tématu ve třídě</a:t>
            </a:r>
            <a:br>
              <a:rPr lang="cs-CZ" dirty="0"/>
            </a:br>
            <a:r>
              <a:rPr lang="cs-CZ" sz="2000" dirty="0">
                <a:solidFill>
                  <a:schemeClr val="tx1"/>
                </a:solidFill>
              </a:rPr>
              <a:t>Přírodověda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387600"/>
            <a:ext cx="5029200" cy="3352800"/>
          </a:xfrm>
        </p:spPr>
      </p:pic>
      <p:pic>
        <p:nvPicPr>
          <p:cNvPr id="12" name="Zástupný symbol pro obsah 11"/>
          <p:cNvPicPr>
            <a:picLocks noGrp="1" noChangeAspect="1"/>
          </p:cNvPicPr>
          <p:nvPr>
            <p:ph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0325" y="2416175"/>
            <a:ext cx="4943475" cy="3295650"/>
          </a:xfrm>
        </p:spPr>
      </p:pic>
      <p:sp>
        <p:nvSpPr>
          <p:cNvPr id="6" name="Ovál 5"/>
          <p:cNvSpPr/>
          <p:nvPr/>
        </p:nvSpPr>
        <p:spPr>
          <a:xfrm rot="577110">
            <a:off x="9558361" y="337976"/>
            <a:ext cx="2307771" cy="230777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2400" b="1" dirty="0">
                <a:solidFill>
                  <a:schemeClr val="bg1"/>
                </a:solidFill>
              </a:rPr>
              <a:t>Tellurium zapůjčené z muzea</a:t>
            </a:r>
          </a:p>
        </p:txBody>
      </p:sp>
    </p:spTree>
    <p:extLst>
      <p:ext uri="{BB962C8B-B14F-4D97-AF65-F5344CB8AC3E}">
        <p14:creationId xmlns:p14="http://schemas.microsoft.com/office/powerpoint/2010/main" val="28157388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177778"/>
            <a:ext cx="5029200" cy="3772444"/>
          </a:xfrm>
        </p:spPr>
      </p:pic>
      <p:pic>
        <p:nvPicPr>
          <p:cNvPr id="8" name="Zástupný symbol pro obsah 7"/>
          <p:cNvPicPr>
            <a:picLocks noGrp="1" noChangeAspect="1"/>
          </p:cNvPicPr>
          <p:nvPr>
            <p:ph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0325" y="2209929"/>
            <a:ext cx="4943475" cy="3708141"/>
          </a:xfrm>
        </p:spPr>
      </p:pic>
      <p:sp>
        <p:nvSpPr>
          <p:cNvPr id="3" name="TextovéPole 2"/>
          <p:cNvSpPr txBox="1"/>
          <p:nvPr/>
        </p:nvSpPr>
        <p:spPr>
          <a:xfrm>
            <a:off x="810768" y="5303520"/>
            <a:ext cx="50840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sz="2000" b="1" dirty="0"/>
          </a:p>
        </p:txBody>
      </p:sp>
      <p:sp>
        <p:nvSpPr>
          <p:cNvPr id="9" name="Nadpis 1"/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/>
              <a:t>Učení venku – </a:t>
            </a:r>
            <a:r>
              <a:rPr lang="cs-CZ" sz="2800" dirty="0"/>
              <a:t>Didaktické centrum geologie Muzea Říčany</a:t>
            </a:r>
          </a:p>
          <a:p>
            <a:r>
              <a:rPr lang="cs-CZ" sz="2000" dirty="0">
                <a:solidFill>
                  <a:schemeClr val="tx1"/>
                </a:solidFill>
              </a:rPr>
              <a:t>přírodověda, pracovní činnosti, vlastivěda</a:t>
            </a:r>
          </a:p>
        </p:txBody>
      </p:sp>
      <p:sp>
        <p:nvSpPr>
          <p:cNvPr id="10" name="Ovál 9"/>
          <p:cNvSpPr/>
          <p:nvPr/>
        </p:nvSpPr>
        <p:spPr>
          <a:xfrm rot="460382">
            <a:off x="423158" y="1884075"/>
            <a:ext cx="2044238" cy="20526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/>
              <a:t>Práce rukama</a:t>
            </a:r>
          </a:p>
        </p:txBody>
      </p:sp>
    </p:spTree>
    <p:extLst>
      <p:ext uri="{BB962C8B-B14F-4D97-AF65-F5344CB8AC3E}">
        <p14:creationId xmlns:p14="http://schemas.microsoft.com/office/powerpoint/2010/main" val="27528641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536827"/>
          </a:xfrm>
        </p:spPr>
        <p:txBody>
          <a:bodyPr>
            <a:normAutofit fontScale="90000"/>
          </a:bodyPr>
          <a:lstStyle/>
          <a:p>
            <a:r>
              <a:rPr lang="cs-CZ" dirty="0"/>
              <a:t>Badatelsky orientovaná výuka vedená zkušenou lektorkou muzea</a:t>
            </a:r>
            <a:br>
              <a:rPr lang="cs-CZ" dirty="0"/>
            </a:br>
            <a:r>
              <a:rPr lang="cs-CZ" sz="2200" dirty="0">
                <a:solidFill>
                  <a:schemeClr val="tx1"/>
                </a:solidFill>
              </a:rPr>
              <a:t>přírodověda, matematika, pracovní činnosti</a:t>
            </a:r>
            <a:endParaRPr lang="cs-CZ" sz="22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6437757" y="5242336"/>
            <a:ext cx="50840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chemeClr val="bg1"/>
                </a:solidFill>
              </a:rPr>
              <a:t>Odhalujeme důkazy života jednotlivých období vývoje Země.</a:t>
            </a:r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925" y="2165872"/>
            <a:ext cx="4943475" cy="3295650"/>
          </a:xfrm>
        </p:spPr>
      </p:pic>
      <p:pic>
        <p:nvPicPr>
          <p:cNvPr id="12" name="Zástupný symbol pro obsah 11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165872"/>
            <a:ext cx="5029200" cy="3340289"/>
          </a:xfrm>
        </p:spPr>
      </p:pic>
      <p:sp>
        <p:nvSpPr>
          <p:cNvPr id="8" name="Ovál 7"/>
          <p:cNvSpPr/>
          <p:nvPr/>
        </p:nvSpPr>
        <p:spPr>
          <a:xfrm rot="577110">
            <a:off x="386930" y="4373651"/>
            <a:ext cx="2307771" cy="230777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b="1" dirty="0">
                <a:solidFill>
                  <a:schemeClr val="bg1"/>
                </a:solidFill>
              </a:rPr>
              <a:t>Každý zažije úspěch</a:t>
            </a:r>
          </a:p>
        </p:txBody>
      </p:sp>
    </p:spTree>
    <p:extLst>
      <p:ext uri="{BB962C8B-B14F-4D97-AF65-F5344CB8AC3E}">
        <p14:creationId xmlns:p14="http://schemas.microsoft.com/office/powerpoint/2010/main" val="7941816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Učíme se prezentovat výsledky svojí práce</a:t>
            </a:r>
            <a:br>
              <a:rPr lang="cs-CZ" dirty="0"/>
            </a:br>
            <a:r>
              <a:rPr lang="cs-CZ" sz="2000" dirty="0">
                <a:solidFill>
                  <a:schemeClr val="tx1"/>
                </a:solidFill>
              </a:rPr>
              <a:t>český jazyk</a:t>
            </a: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6437757" y="5242336"/>
            <a:ext cx="50840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chemeClr val="bg1"/>
                </a:solidFill>
              </a:rPr>
              <a:t>Odhalujeme důkazy života jednotlivých období vývoje Země.</a:t>
            </a:r>
          </a:p>
        </p:txBody>
      </p:sp>
      <p:pic>
        <p:nvPicPr>
          <p:cNvPr id="9" name="Zástupný symbol pro obsah 8"/>
          <p:cNvPicPr>
            <a:picLocks noGrp="1" noChangeAspect="1"/>
          </p:cNvPicPr>
          <p:nvPr>
            <p:ph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1247" y="2376339"/>
            <a:ext cx="6000574" cy="3375322"/>
          </a:xfrm>
        </p:spPr>
      </p:pic>
      <p:pic>
        <p:nvPicPr>
          <p:cNvPr id="1026" name="Picture 2" descr="https://lh3.googleusercontent.com/vTrzvLFGhJJAy1w693gembSmkqMYYbhtjqpruG4ymQ1-nrQNo4OSZiGtBI7httQ0tWw3W_vrSGkhH5V83_t0PkvrzPEgX7DAijP0HOJh7cZfccRsWNO4n-EBeDrQKKEs138LZlbEJzuc8fd2LGrq-17hrnVIt3CcUFgu1MFthRk-A4wQlZCO78vo724CMiKfqD_bsafVoajp5VhSP16mVVqA196YXOsw6aP3ss_dncTP9DqhoRogXd0rU7znp6Ky1_eqFy25RNhNj-3f5oL6nCshZyo9KjiQvHS1yrhWLqSt8xfkJEcH1N23H_S_Nr1VFnT5t1uMMKih_pBVG5YNVXJoyheb_DjUv452cijHaqa2DjlU14TyNQo3UQ3FqviYn9602sVth51JeAbEH2KYqPUsd4-p0pystPeJIJo_Xxh8ZCtyVQb3nfesJfhNdW9g6T1nn-tfWCp5xkV2TEu8j6E0DczhF7z_oX0vG2B5q3YYgx-as5-z5yGAhcM35PTXP7pEhuZEbLF64uoxeMDYg-z1eX7kqoNQ3CCkSESHWZgVghNusgYfjzMSCH9yIE46gnh2g50oddC4APNHjEqSSGAml9gyz9qMLQRA1TulbCAJG2W8eRu5X7JwmwEnLwZZwCnfWDIO4uj3cPTavQsmecZ3r_JuJCc=w1250-h937-no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38200" y="2177547"/>
            <a:ext cx="5029200" cy="3772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ál 6"/>
          <p:cNvSpPr/>
          <p:nvPr/>
        </p:nvSpPr>
        <p:spPr>
          <a:xfrm rot="460382">
            <a:off x="9512095" y="1442385"/>
            <a:ext cx="2440081" cy="254073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/>
              <a:t>Dovednosti, nejen znalosti</a:t>
            </a:r>
          </a:p>
        </p:txBody>
      </p:sp>
    </p:spTree>
    <p:extLst>
      <p:ext uri="{BB962C8B-B14F-4D97-AF65-F5344CB8AC3E}">
        <p14:creationId xmlns:p14="http://schemas.microsoft.com/office/powerpoint/2010/main" val="37356070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796" y="0"/>
            <a:ext cx="9142680" cy="6858000"/>
          </a:xfrm>
          <a:prstGeom prst="rect">
            <a:avLst/>
          </a:prstGeom>
        </p:spPr>
      </p:pic>
      <p:sp>
        <p:nvSpPr>
          <p:cNvPr id="6" name="Nadpis 1"/>
          <p:cNvSpPr txBox="1">
            <a:spLocks/>
          </p:cNvSpPr>
          <p:nvPr/>
        </p:nvSpPr>
        <p:spPr>
          <a:xfrm>
            <a:off x="7267092" y="5312664"/>
            <a:ext cx="3881869" cy="14368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>
                <a:solidFill>
                  <a:schemeClr val="bg1"/>
                </a:solidFill>
              </a:rPr>
              <a:t>Co mě nejvíc zaujalo ?</a:t>
            </a:r>
          </a:p>
        </p:txBody>
      </p:sp>
      <p:sp>
        <p:nvSpPr>
          <p:cNvPr id="7" name="Ovál 6"/>
          <p:cNvSpPr/>
          <p:nvPr/>
        </p:nvSpPr>
        <p:spPr>
          <a:xfrm rot="21015834">
            <a:off x="672334" y="179201"/>
            <a:ext cx="2862029" cy="286202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200" dirty="0"/>
              <a:t>učení zábavně</a:t>
            </a:r>
          </a:p>
        </p:txBody>
      </p:sp>
      <p:sp>
        <p:nvSpPr>
          <p:cNvPr id="8" name="Ovál 7"/>
          <p:cNvSpPr/>
          <p:nvPr/>
        </p:nvSpPr>
        <p:spPr>
          <a:xfrm>
            <a:off x="4227157" y="3372199"/>
            <a:ext cx="1538514" cy="15385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práce rukama</a:t>
            </a:r>
          </a:p>
        </p:txBody>
      </p:sp>
      <p:sp>
        <p:nvSpPr>
          <p:cNvPr id="9" name="Ovál 8"/>
          <p:cNvSpPr/>
          <p:nvPr/>
        </p:nvSpPr>
        <p:spPr>
          <a:xfrm rot="20632295">
            <a:off x="2925570" y="4331386"/>
            <a:ext cx="1962555" cy="1962555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/>
              <a:t>zážitek</a:t>
            </a:r>
          </a:p>
        </p:txBody>
      </p:sp>
      <p:sp>
        <p:nvSpPr>
          <p:cNvPr id="10" name="Ovál 9"/>
          <p:cNvSpPr/>
          <p:nvPr/>
        </p:nvSpPr>
        <p:spPr>
          <a:xfrm rot="744889">
            <a:off x="8630381" y="2113410"/>
            <a:ext cx="1625600" cy="1625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rád zkoumám</a:t>
            </a:r>
          </a:p>
        </p:txBody>
      </p:sp>
      <p:sp>
        <p:nvSpPr>
          <p:cNvPr id="11" name="Ovál 10"/>
          <p:cNvSpPr/>
          <p:nvPr/>
        </p:nvSpPr>
        <p:spPr>
          <a:xfrm rot="441028">
            <a:off x="9241102" y="19280"/>
            <a:ext cx="2742748" cy="2742748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>
                <a:solidFill>
                  <a:schemeClr val="bg1"/>
                </a:solidFill>
              </a:rPr>
              <a:t>pokusy</a:t>
            </a:r>
          </a:p>
        </p:txBody>
      </p:sp>
    </p:spTree>
    <p:extLst>
      <p:ext uri="{BB962C8B-B14F-4D97-AF65-F5344CB8AC3E}">
        <p14:creationId xmlns:p14="http://schemas.microsoft.com/office/powerpoint/2010/main" val="9969568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990347" y="2231135"/>
            <a:ext cx="4969041" cy="1436811"/>
          </a:xfrm>
        </p:spPr>
        <p:txBody>
          <a:bodyPr/>
          <a:lstStyle/>
          <a:p>
            <a:r>
              <a:rPr lang="cs-CZ" dirty="0"/>
              <a:t>z hodnocení části programu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b="1" dirty="0"/>
          </a:p>
          <a:p>
            <a:r>
              <a:rPr lang="cs-CZ" b="1" dirty="0"/>
              <a:t>.</a:t>
            </a:r>
          </a:p>
          <a:p>
            <a:endParaRPr lang="cs-CZ" b="1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783" y="295734"/>
            <a:ext cx="6009027" cy="1935401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882" y="2231135"/>
            <a:ext cx="5818827" cy="196990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505" y="4022035"/>
            <a:ext cx="5928204" cy="196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503976"/>
      </p:ext>
    </p:extLst>
  </p:cSld>
  <p:clrMapOvr>
    <a:masterClrMapping/>
  </p:clrMapOvr>
</p:sld>
</file>

<file path=ppt/theme/theme1.xml><?xml version="1.0" encoding="utf-8"?>
<a:theme xmlns:a="http://schemas.openxmlformats.org/drawingml/2006/main" name="Šablona HO_19-04-03">
  <a:themeElements>
    <a:clrScheme name="Zeleno-žlutá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ace1" id="{CFF23E6F-9EDB-451A-9759-A2F95D429E3A}" vid="{FA3BE730-1DB7-4277-8732-6C9AD1C46765}"/>
    </a:ext>
  </a:extLst>
</a:theme>
</file>

<file path=ppt/theme/theme2.xml><?xml version="1.0" encoding="utf-8"?>
<a:theme xmlns:a="http://schemas.openxmlformats.org/drawingml/2006/main" name="Vlastní návrh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Šablona HO_19-04-03</Template>
  <TotalTime>506</TotalTime>
  <Words>264</Words>
  <Application>Microsoft Office PowerPoint</Application>
  <PresentationFormat>Širokoúhlá obrazovka</PresentationFormat>
  <Paragraphs>51</Paragraphs>
  <Slides>9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9</vt:i4>
      </vt:variant>
    </vt:vector>
  </HeadingPairs>
  <TitlesOfParts>
    <vt:vector size="15" baseType="lpstr">
      <vt:lpstr>Arial</vt:lpstr>
      <vt:lpstr>Calibri</vt:lpstr>
      <vt:lpstr>Franklin Gothic Book</vt:lpstr>
      <vt:lpstr>Franklin Gothic Medium</vt:lpstr>
      <vt:lpstr>Šablona HO_19-04-03</vt:lpstr>
      <vt:lpstr>Vlastní návrh</vt:lpstr>
      <vt:lpstr> V horninách nacházíme záznamy toho, co se v minulosti odehrálo v živé i neživé přírodě. Jaké stopy po naší existenci najdou budoucí generace?</vt:lpstr>
      <vt:lpstr>Kameny ožívají</vt:lpstr>
      <vt:lpstr>Kameny ožívají podle RVP</vt:lpstr>
      <vt:lpstr>Úvod do tématu ve třídě Přírodověda</vt:lpstr>
      <vt:lpstr>Prezentace aplikace PowerPoint</vt:lpstr>
      <vt:lpstr>Badatelsky orientovaná výuka vedená zkušenou lektorkou muzea přírodověda, matematika, pracovní činnosti</vt:lpstr>
      <vt:lpstr>Učíme se prezentovat výsledky svojí práce český jazyk</vt:lpstr>
      <vt:lpstr>Prezentace aplikace PowerPoint</vt:lpstr>
      <vt:lpstr>z hodnocení části programu</vt:lpstr>
    </vt:vector>
  </TitlesOfParts>
  <Company>ATC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Tvoříme a prožíváme</dc:title>
  <dc:creator>Čiháková Kateřina Mgr.</dc:creator>
  <cp:lastModifiedBy>Dočkalová Jana Mgr.</cp:lastModifiedBy>
  <cp:revision>72</cp:revision>
  <dcterms:created xsi:type="dcterms:W3CDTF">2019-05-13T13:34:22Z</dcterms:created>
  <dcterms:modified xsi:type="dcterms:W3CDTF">2021-02-10T13:41:48Z</dcterms:modified>
</cp:coreProperties>
</file>