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17"/>
  </p:notesMasterIdLst>
  <p:sldIdLst>
    <p:sldId id="268" r:id="rId3"/>
    <p:sldId id="276" r:id="rId4"/>
    <p:sldId id="288" r:id="rId5"/>
    <p:sldId id="262" r:id="rId6"/>
    <p:sldId id="293" r:id="rId7"/>
    <p:sldId id="292" r:id="rId8"/>
    <p:sldId id="284" r:id="rId9"/>
    <p:sldId id="285" r:id="rId10"/>
    <p:sldId id="291" r:id="rId11"/>
    <p:sldId id="289" r:id="rId12"/>
    <p:sldId id="278" r:id="rId13"/>
    <p:sldId id="279" r:id="rId14"/>
    <p:sldId id="281" r:id="rId15"/>
    <p:sldId id="287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2" autoAdjust="0"/>
  </p:normalViewPr>
  <p:slideViewPr>
    <p:cSldViewPr snapToGrid="0">
      <p:cViewPr varScale="1">
        <p:scale>
          <a:sx n="69" d="100"/>
          <a:sy n="69" d="100"/>
        </p:scale>
        <p:origin x="73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B8086-F44F-4A22-B482-870C91328A07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95FFF-11BC-4898-B601-39059E9CB7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1090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-1426633"/>
            <a:ext cx="12198350" cy="81322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Tvoříme a prožíváme!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5" y="3715757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 smtClean="0">
                <a:solidFill>
                  <a:schemeClr val="bg1"/>
                </a:solidFill>
              </a:rPr>
              <a:t>Ahoj</a:t>
            </a:r>
            <a:r>
              <a:rPr lang="cs-CZ" sz="7200" baseline="0" dirty="0" smtClean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do velké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0"/>
          <a:stretch/>
        </p:blipFill>
        <p:spPr>
          <a:xfrm>
            <a:off x="0" y="0"/>
            <a:ext cx="12309894" cy="68648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86" y="6107692"/>
            <a:ext cx="1708205" cy="5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33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do velké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1"/>
          <a:stretch/>
        </p:blipFill>
        <p:spPr>
          <a:xfrm>
            <a:off x="-1" y="0"/>
            <a:ext cx="12284015" cy="694944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903" y="6133449"/>
            <a:ext cx="1708205" cy="5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75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do velké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1"/>
          <a:stretch/>
        </p:blipFill>
        <p:spPr>
          <a:xfrm>
            <a:off x="0" y="-198408"/>
            <a:ext cx="12192000" cy="713870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97" y="6058804"/>
            <a:ext cx="1708205" cy="5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7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80" y="-155133"/>
            <a:ext cx="10562597" cy="5154599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Jaké části měl venkovský dům?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8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267"/>
            <a:ext cx="12192000" cy="544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Staré domy se přestavují na nové.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8" name="Šipka doleva 7"/>
          <p:cNvSpPr/>
          <p:nvPr userDrawn="1"/>
        </p:nvSpPr>
        <p:spPr>
          <a:xfrm>
            <a:off x="263611" y="3044194"/>
            <a:ext cx="724929" cy="3629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 smtClean="0">
                <a:solidFill>
                  <a:schemeClr val="bg1"/>
                </a:solidFill>
              </a:rPr>
              <a:t>Hlavní otázka?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Odpověď</a:t>
            </a:r>
            <a:r>
              <a:rPr lang="cs-CZ" sz="3600" baseline="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Ne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ano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 smtClean="0">
                <a:solidFill>
                  <a:schemeClr val="bg1"/>
                </a:solidFill>
              </a:rPr>
              <a:t>špatně</a:t>
            </a:r>
            <a:endParaRPr lang="cs-CZ" sz="4400" dirty="0">
              <a:solidFill>
                <a:schemeClr val="bg1"/>
              </a:solidFill>
            </a:endParaRP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správně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 smtClean="0">
                <a:solidFill>
                  <a:schemeClr val="bg1"/>
                </a:solidFill>
              </a:rPr>
              <a:t>Víme, proč?</a:t>
            </a:r>
            <a:endParaRPr lang="cs-CZ" sz="4400" dirty="0">
              <a:solidFill>
                <a:schemeClr val="bg1"/>
              </a:solidFill>
            </a:endParaRP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 smtClean="0">
                <a:solidFill>
                  <a:schemeClr val="bg1"/>
                </a:solidFill>
              </a:rPr>
              <a:t>Víme, proč?</a:t>
            </a:r>
            <a:endParaRPr lang="cs-CZ" sz="4400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</a:t>
            </a:r>
            <a:r>
              <a:rPr lang="cs-CZ" sz="2000" smtClean="0"/>
              <a:t>to dobře</a:t>
            </a:r>
            <a:endParaRPr lang="cs-CZ" sz="2000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bliny_otázka/odpovědi_skák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 smtClean="0">
                <a:solidFill>
                  <a:schemeClr val="bg1"/>
                </a:solidFill>
              </a:rPr>
              <a:t>Hlavní otázka?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0" name="Ovál 9"/>
          <p:cNvSpPr/>
          <p:nvPr userDrawn="1"/>
        </p:nvSpPr>
        <p:spPr>
          <a:xfrm>
            <a:off x="2761684" y="38697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Odpověď</a:t>
            </a:r>
            <a:r>
              <a:rPr lang="cs-CZ" sz="3600" baseline="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Ne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11" name="Ovál 10"/>
          <p:cNvSpPr/>
          <p:nvPr userDrawn="1"/>
        </p:nvSpPr>
        <p:spPr>
          <a:xfrm>
            <a:off x="6795380" y="38697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ano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 smtClean="0">
                <a:solidFill>
                  <a:schemeClr val="bg1"/>
                </a:solidFill>
              </a:rPr>
              <a:t>špatně</a:t>
            </a:r>
            <a:endParaRPr lang="cs-CZ" sz="4400" dirty="0">
              <a:solidFill>
                <a:schemeClr val="bg1"/>
              </a:solidFill>
            </a:endParaRP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správně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 smtClean="0">
                <a:solidFill>
                  <a:schemeClr val="bg1"/>
                </a:solidFill>
              </a:rPr>
              <a:t>Víme, proč?</a:t>
            </a:r>
            <a:endParaRPr lang="cs-CZ" sz="4400" dirty="0">
              <a:solidFill>
                <a:schemeClr val="bg1"/>
              </a:solidFill>
            </a:endParaRP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 smtClean="0">
                <a:solidFill>
                  <a:schemeClr val="bg1"/>
                </a:solidFill>
              </a:rPr>
              <a:t>Víme, proč?</a:t>
            </a:r>
            <a:endParaRPr lang="cs-CZ" sz="4400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hlavní sdělení – má ježek bodliny?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5029200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 smtClean="0"/>
              <a:t>Sem napište různé odpovědi</a:t>
            </a:r>
          </a:p>
          <a:p>
            <a:pPr lvl="0"/>
            <a:r>
              <a:rPr lang="cs-CZ" dirty="0" smtClean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Ne, nemá</a:t>
            </a:r>
          </a:p>
          <a:p>
            <a:pPr lvl="0"/>
            <a:endParaRPr lang="cs-CZ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6410324" y="2165872"/>
            <a:ext cx="4943475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 smtClean="0"/>
              <a:t>Sem napište různé odpovědi</a:t>
            </a:r>
          </a:p>
          <a:p>
            <a:pPr lvl="0"/>
            <a:r>
              <a:rPr lang="cs-CZ" dirty="0" smtClean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Ne, nemá</a:t>
            </a:r>
          </a:p>
          <a:p>
            <a:pPr lvl="0"/>
            <a:endParaRPr lang="cs-CZ" dirty="0" smtClean="0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713" y="6192701"/>
            <a:ext cx="1708205" cy="5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68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hlavní sdělení – má ježek bodliny?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10515600" cy="4083468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 smtClean="0"/>
              <a:t>Sem napište různé odpovědi</a:t>
            </a:r>
          </a:p>
          <a:p>
            <a:pPr lvl="0"/>
            <a:r>
              <a:rPr lang="cs-CZ" dirty="0" smtClean="0"/>
              <a:t>Nebo možnosti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Ne, nemá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Nevím, neověřoval jsem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Musím se podívat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Nezajímá mě to</a:t>
            </a:r>
          </a:p>
          <a:p>
            <a:pPr lvl="0"/>
            <a:endParaRPr lang="cs-CZ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44349 0.006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50078 0.000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40104 -0.0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53386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4148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4849 0.002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7.40741E-7 L -0.36484 -0.00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dvAuto="0">
        <p:tmplLst>
          <p:tmpl lvl="1">
            <p:tnLst>
              <p:par>
                <p:cTn presetID="42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2.77556E-17 7.40741E-7 L -0.36484 -0.00162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8242" y="-9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hlavní sdělení slajdu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-4681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244800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3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1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9787318" y="1377525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4800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3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7341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7318" y="2752368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4800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3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41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7318" y="4132503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5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43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9658" y="5503500"/>
            <a:ext cx="2409363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2972" cy="822864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57709" y="3040388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I děti před 100 lety si hrály na dospělé.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675331" y="982453"/>
            <a:ext cx="10515600" cy="1500187"/>
          </a:xfr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Pod našimi okny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65" y="4908879"/>
            <a:ext cx="2514784" cy="876081"/>
          </a:xfrm>
          <a:prstGeom prst="rect">
            <a:avLst/>
          </a:prstGeom>
        </p:spPr>
      </p:pic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932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754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192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78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720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181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022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398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497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6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83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72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6701589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Kudy jsme šli do minulosti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2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z="1200" dirty="0" smtClean="0">
                <a:effectLst/>
                <a:latin typeface="Calibri"/>
                <a:ea typeface="Calibri"/>
                <a:cs typeface="Calibri"/>
              </a:rPr>
              <a:t>1. NAŠE ŠKOLA</a:t>
            </a:r>
          </a:p>
          <a:p>
            <a:r>
              <a:rPr lang="cs-CZ" sz="1200" dirty="0" smtClean="0">
                <a:effectLst/>
                <a:latin typeface="Calibri"/>
                <a:ea typeface="Calibri"/>
                <a:cs typeface="Calibri"/>
              </a:rPr>
              <a:t>2. NEJSTARŠÍ DŮM</a:t>
            </a:r>
          </a:p>
          <a:p>
            <a:r>
              <a:rPr lang="cs-CZ" sz="1200" dirty="0" smtClean="0">
                <a:effectLst/>
                <a:latin typeface="Calibri"/>
                <a:ea typeface="Calibri"/>
                <a:cs typeface="Calibri"/>
              </a:rPr>
              <a:t>3. PASENÍ HUS</a:t>
            </a:r>
          </a:p>
          <a:p>
            <a:r>
              <a:rPr lang="cs-CZ" sz="1200" dirty="0" smtClean="0">
                <a:effectLst/>
                <a:latin typeface="Calibri"/>
                <a:ea typeface="Calibri"/>
                <a:cs typeface="Calibri"/>
              </a:rPr>
              <a:t>4. BÝVALÝ MLÝN</a:t>
            </a:r>
          </a:p>
          <a:p>
            <a:r>
              <a:rPr lang="cs-CZ" sz="1200" dirty="0" smtClean="0">
                <a:effectLst/>
                <a:latin typeface="Calibri"/>
                <a:ea typeface="Calibri"/>
                <a:cs typeface="Calibri"/>
              </a:rPr>
              <a:t>5. KOSTEL</a:t>
            </a:r>
          </a:p>
          <a:p>
            <a:r>
              <a:rPr lang="cs-CZ" sz="1200" dirty="0" smtClean="0">
                <a:effectLst/>
                <a:latin typeface="Calibri"/>
                <a:ea typeface="Calibri"/>
                <a:cs typeface="Calibri"/>
              </a:rPr>
              <a:t>6. DŮM SE SLEPICEMI</a:t>
            </a:r>
          </a:p>
          <a:p>
            <a:r>
              <a:rPr lang="cs-CZ" sz="1200" dirty="0" smtClean="0">
                <a:effectLst/>
                <a:latin typeface="Calibri"/>
                <a:ea typeface="Calibri"/>
                <a:cs typeface="Calibri"/>
              </a:rPr>
              <a:t>7. LOUKA NA HRANÍ</a:t>
            </a:r>
          </a:p>
          <a:p>
            <a:r>
              <a:rPr lang="cs-CZ" sz="1200" dirty="0" smtClean="0">
                <a:effectLst/>
                <a:latin typeface="Calibri"/>
                <a:ea typeface="Calibri"/>
                <a:cs typeface="Calibri"/>
              </a:rPr>
              <a:t>8. DŮM S KRAVIČKOU A OVEČKOU </a:t>
            </a:r>
          </a:p>
          <a:p>
            <a:endParaRPr lang="cs-CZ" sz="1200" dirty="0" smtClean="0">
              <a:effectLst/>
              <a:latin typeface="Calibri"/>
              <a:ea typeface="Calibri"/>
              <a:cs typeface="Calibri"/>
            </a:endParaRPr>
          </a:p>
          <a:p>
            <a:r>
              <a:rPr lang="cs-CZ" sz="1200" dirty="0" smtClean="0">
                <a:effectLst/>
                <a:latin typeface="Calibri"/>
                <a:ea typeface="Calibri"/>
              </a:rPr>
              <a:t/>
            </a:r>
            <a:br>
              <a:rPr lang="cs-CZ" sz="1200" dirty="0" smtClean="0">
                <a:effectLst/>
                <a:latin typeface="Calibri"/>
                <a:ea typeface="Calibri"/>
              </a:rPr>
            </a:b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59" y="6101228"/>
            <a:ext cx="1708205" cy="5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53" y="4119"/>
            <a:ext cx="6822649" cy="6858000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8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Kudy jsme šli do minulosti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1. NAŠE ŠKOLA</a:t>
            </a:r>
          </a:p>
          <a:p>
            <a:r>
              <a:rPr lang="cs-CZ" dirty="0" smtClean="0"/>
              <a:t>2. NEJSTARŠÍ DŮM</a:t>
            </a:r>
          </a:p>
          <a:p>
            <a:r>
              <a:rPr lang="cs-CZ" dirty="0" smtClean="0"/>
              <a:t>3. PASENÍ HUS</a:t>
            </a:r>
          </a:p>
          <a:p>
            <a:r>
              <a:rPr lang="cs-CZ" dirty="0" smtClean="0"/>
              <a:t>4. BÝVALÝ MLÝN</a:t>
            </a:r>
          </a:p>
          <a:p>
            <a:r>
              <a:rPr lang="cs-CZ" dirty="0" smtClean="0"/>
              <a:t>5. KOSTEL</a:t>
            </a:r>
          </a:p>
          <a:p>
            <a:r>
              <a:rPr lang="cs-CZ" dirty="0" smtClean="0"/>
              <a:t>6. DŮM SE SLEPICEMI</a:t>
            </a:r>
          </a:p>
          <a:p>
            <a:r>
              <a:rPr lang="cs-CZ" dirty="0" smtClean="0"/>
              <a:t>7. LOUKA NA HRANÍ</a:t>
            </a:r>
          </a:p>
          <a:p>
            <a:r>
              <a:rPr lang="cs-CZ" dirty="0" smtClean="0"/>
              <a:t>8. DŮM S KRAVIČKOU A OVEČKOU 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9"/>
          <p:cNvCxnSpPr/>
          <p:nvPr userDrawn="1"/>
        </p:nvCxnSpPr>
        <p:spPr>
          <a:xfrm flipH="1" flipV="1">
            <a:off x="11294075" y="736506"/>
            <a:ext cx="815546" cy="43165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ál 19"/>
          <p:cNvSpPr/>
          <p:nvPr userDrawn="1"/>
        </p:nvSpPr>
        <p:spPr>
          <a:xfrm>
            <a:off x="11459692" y="1144222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</a:t>
            </a:r>
            <a:endParaRPr lang="cs-CZ" dirty="0"/>
          </a:p>
        </p:txBody>
      </p:sp>
      <p:sp>
        <p:nvSpPr>
          <p:cNvPr id="21" name="Ovál 20"/>
          <p:cNvSpPr/>
          <p:nvPr userDrawn="1"/>
        </p:nvSpPr>
        <p:spPr>
          <a:xfrm>
            <a:off x="9980570" y="1962990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2</a:t>
            </a:r>
            <a:endParaRPr lang="cs-CZ" dirty="0"/>
          </a:p>
        </p:txBody>
      </p:sp>
      <p:sp>
        <p:nvSpPr>
          <p:cNvPr id="22" name="Ovál 21"/>
          <p:cNvSpPr/>
          <p:nvPr userDrawn="1"/>
        </p:nvSpPr>
        <p:spPr>
          <a:xfrm>
            <a:off x="8996918" y="1253367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3</a:t>
            </a:r>
            <a:endParaRPr lang="cs-CZ" dirty="0"/>
          </a:p>
        </p:txBody>
      </p:sp>
      <p:sp>
        <p:nvSpPr>
          <p:cNvPr id="23" name="Ovál 22"/>
          <p:cNvSpPr/>
          <p:nvPr userDrawn="1"/>
        </p:nvSpPr>
        <p:spPr>
          <a:xfrm>
            <a:off x="7879492" y="237042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4</a:t>
            </a:r>
            <a:endParaRPr lang="cs-CZ" dirty="0"/>
          </a:p>
        </p:txBody>
      </p:sp>
      <p:sp>
        <p:nvSpPr>
          <p:cNvPr id="24" name="Ovál 23"/>
          <p:cNvSpPr/>
          <p:nvPr userDrawn="1"/>
        </p:nvSpPr>
        <p:spPr>
          <a:xfrm>
            <a:off x="9604714" y="5283643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5</a:t>
            </a:r>
            <a:endParaRPr lang="cs-CZ" dirty="0"/>
          </a:p>
        </p:txBody>
      </p:sp>
      <p:sp>
        <p:nvSpPr>
          <p:cNvPr id="25" name="Ovál 24"/>
          <p:cNvSpPr/>
          <p:nvPr userDrawn="1"/>
        </p:nvSpPr>
        <p:spPr>
          <a:xfrm>
            <a:off x="5895202" y="642583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8</a:t>
            </a:r>
            <a:endParaRPr lang="cs-CZ" dirty="0"/>
          </a:p>
        </p:txBody>
      </p:sp>
      <p:sp>
        <p:nvSpPr>
          <p:cNvPr id="27" name="Ovál 26"/>
          <p:cNvSpPr/>
          <p:nvPr userDrawn="1"/>
        </p:nvSpPr>
        <p:spPr>
          <a:xfrm>
            <a:off x="7258565" y="483297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6</a:t>
            </a:r>
            <a:endParaRPr lang="cs-CZ" dirty="0"/>
          </a:p>
        </p:txBody>
      </p:sp>
      <p:cxnSp>
        <p:nvCxnSpPr>
          <p:cNvPr id="28" name="Přímá spojnice 27"/>
          <p:cNvCxnSpPr/>
          <p:nvPr userDrawn="1"/>
        </p:nvCxnSpPr>
        <p:spPr>
          <a:xfrm flipH="1">
            <a:off x="10412627" y="691978"/>
            <a:ext cx="881448" cy="1161536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louk 30"/>
          <p:cNvSpPr/>
          <p:nvPr userDrawn="1"/>
        </p:nvSpPr>
        <p:spPr>
          <a:xfrm rot="17314608">
            <a:off x="10029112" y="1697547"/>
            <a:ext cx="595919" cy="831012"/>
          </a:xfrm>
          <a:prstGeom prst="arc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louk 31"/>
          <p:cNvSpPr/>
          <p:nvPr userDrawn="1"/>
        </p:nvSpPr>
        <p:spPr>
          <a:xfrm rot="8910458">
            <a:off x="9221187" y="801205"/>
            <a:ext cx="767055" cy="1237306"/>
          </a:xfrm>
          <a:prstGeom prst="arc">
            <a:avLst>
              <a:gd name="adj1" fmla="val 15496608"/>
              <a:gd name="adj2" fmla="val 21376112"/>
            </a:avLst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 flipH="1">
            <a:off x="8369643" y="1605726"/>
            <a:ext cx="934996" cy="109768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 userDrawn="1"/>
        </p:nvCxnSpPr>
        <p:spPr>
          <a:xfrm flipH="1">
            <a:off x="6128951" y="2678683"/>
            <a:ext cx="2259229" cy="1777987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 userDrawn="1"/>
        </p:nvCxnSpPr>
        <p:spPr>
          <a:xfrm flipH="1">
            <a:off x="5807676" y="4447079"/>
            <a:ext cx="321276" cy="2311737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ál 42"/>
          <p:cNvSpPr/>
          <p:nvPr userDrawn="1"/>
        </p:nvSpPr>
        <p:spPr>
          <a:xfrm>
            <a:off x="6128951" y="5590622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7</a:t>
            </a:r>
            <a:endParaRPr lang="cs-CZ" dirty="0"/>
          </a:p>
        </p:txBody>
      </p:sp>
      <p:pic>
        <p:nvPicPr>
          <p:cNvPr id="33" name="Obrázek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75" y="6113231"/>
            <a:ext cx="1708205" cy="5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31" grpId="0" animBg="1"/>
      <p:bldP spid="32" grpId="0" animBg="1"/>
      <p:bldP spid="4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53" y="0"/>
            <a:ext cx="6824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72117" cy="17848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1575249" cy="23628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54"/>
            <a:ext cx="2472117" cy="16480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65692"/>
            <a:ext cx="2472116" cy="164807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416483"/>
            <a:ext cx="1575250" cy="236287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410318"/>
            <a:ext cx="1575249" cy="24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7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" y="-1291724"/>
            <a:ext cx="12192000" cy="7324298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2" y="5095717"/>
            <a:ext cx="11712579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Které stavby byly kolem rybníka už v 19.století?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16535"/>
            <a:ext cx="1708205" cy="5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844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465"/>
            <a:ext cx="10058400" cy="5818471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Jaké části měl venkovský dům?</a:t>
            </a:r>
            <a:br>
              <a:rPr lang="cs-CZ" dirty="0" smtClean="0"/>
            </a:br>
            <a:r>
              <a:rPr lang="cs-CZ" dirty="0" smtClean="0"/>
              <a:t>Co kam patří?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725" y="125552"/>
            <a:ext cx="1551275" cy="132237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46" y="3174745"/>
            <a:ext cx="2823507" cy="148783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301" y="1219548"/>
            <a:ext cx="640699" cy="169976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95" y="6116535"/>
            <a:ext cx="1708205" cy="5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88" r:id="rId3"/>
    <p:sldLayoutId id="2147483649" r:id="rId4"/>
    <p:sldLayoutId id="2147483665" r:id="rId5"/>
    <p:sldLayoutId id="2147483671" r:id="rId6"/>
    <p:sldLayoutId id="2147483673" r:id="rId7"/>
    <p:sldLayoutId id="2147483689" r:id="rId8"/>
    <p:sldLayoutId id="2147483674" r:id="rId9"/>
    <p:sldLayoutId id="2147483690" r:id="rId10"/>
    <p:sldLayoutId id="2147483691" r:id="rId11"/>
    <p:sldLayoutId id="2147483692" r:id="rId12"/>
    <p:sldLayoutId id="2147483675" r:id="rId13"/>
    <p:sldLayoutId id="2147483664" r:id="rId14"/>
    <p:sldLayoutId id="2147483667" r:id="rId15"/>
    <p:sldLayoutId id="2147483668" r:id="rId16"/>
    <p:sldLayoutId id="2147483650" r:id="rId17"/>
    <p:sldLayoutId id="2147483669" r:id="rId18"/>
    <p:sldLayoutId id="2147483670" r:id="rId1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0BA4B-501B-4EED-A29C-A4A0C9EB3558}" type="datetimeFigureOut">
              <a:rPr lang="cs-CZ" smtClean="0"/>
              <a:t>25.02.2021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27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2857500"/>
            <a:ext cx="10364536" cy="1520517"/>
          </a:xfrm>
        </p:spPr>
        <p:txBody>
          <a:bodyPr anchor="ctr">
            <a:normAutofit/>
          </a:bodyPr>
          <a:lstStyle/>
          <a:p>
            <a:r>
              <a:rPr lang="cs-CZ" dirty="0" smtClean="0"/>
              <a:t>Pro naše dnešní hry, bydlení i zahrady </a:t>
            </a:r>
            <a:br>
              <a:rPr lang="cs-CZ" dirty="0" smtClean="0"/>
            </a:br>
            <a:r>
              <a:rPr lang="cs-CZ" dirty="0" smtClean="0"/>
              <a:t>se můžeme inspirovat u našich předků.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420625"/>
            <a:ext cx="10515600" cy="1097280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+mj-lt"/>
              </a:rPr>
              <a:t>Pod našimi okny 1.–2.třída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645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 staré době si děti vyráběly vlastní hračky. Byla to fakt zábava!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33" y="2165350"/>
            <a:ext cx="2531533" cy="3797300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296" y="2165350"/>
            <a:ext cx="2531533" cy="3797300"/>
          </a:xfrm>
        </p:spPr>
      </p:pic>
    </p:spTree>
    <p:extLst>
      <p:ext uri="{BB962C8B-B14F-4D97-AF65-F5344CB8AC3E}">
        <p14:creationId xmlns:p14="http://schemas.microsoft.com/office/powerpoint/2010/main" val="340387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Pečujeme o zvířata – soběstačnost dnes </a:t>
            </a:r>
            <a:br>
              <a:rPr lang="cs-CZ" dirty="0" smtClean="0"/>
            </a:br>
            <a:r>
              <a:rPr lang="cs-CZ" dirty="0" smtClean="0"/>
              <a:t>a v minulosti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" y="2540000"/>
            <a:ext cx="4587240" cy="3048000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18" y="2540000"/>
            <a:ext cx="4590288" cy="3048000"/>
          </a:xfrm>
        </p:spPr>
      </p:pic>
    </p:spTree>
    <p:extLst>
      <p:ext uri="{BB962C8B-B14F-4D97-AF65-F5344CB8AC3E}">
        <p14:creationId xmlns:p14="http://schemas.microsoft.com/office/powerpoint/2010/main" val="281573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Připravujeme bylinkové máslo – inspirujeme se pro dnešní život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" y="2540000"/>
            <a:ext cx="4587240" cy="30480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18" y="2540000"/>
            <a:ext cx="4590288" cy="3048000"/>
          </a:xfrm>
        </p:spPr>
      </p:pic>
    </p:spTree>
    <p:extLst>
      <p:ext uri="{BB962C8B-B14F-4D97-AF65-F5344CB8AC3E}">
        <p14:creationId xmlns:p14="http://schemas.microsoft.com/office/powerpoint/2010/main" val="60345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6431" y="365125"/>
            <a:ext cx="11481758" cy="1325563"/>
          </a:xfrm>
        </p:spPr>
        <p:txBody>
          <a:bodyPr/>
          <a:lstStyle/>
          <a:p>
            <a:r>
              <a:rPr lang="cs-CZ" dirty="0" smtClean="0"/>
              <a:t>Navrhujeme změny ve školní zahradě s dětmi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2416175"/>
            <a:ext cx="4943475" cy="329565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7600"/>
            <a:ext cx="5029200" cy="3352800"/>
          </a:xfrm>
        </p:spPr>
      </p:pic>
      <p:sp>
        <p:nvSpPr>
          <p:cNvPr id="3" name="Šipka dolů 2"/>
          <p:cNvSpPr/>
          <p:nvPr/>
        </p:nvSpPr>
        <p:spPr>
          <a:xfrm>
            <a:off x="5592419" y="1775791"/>
            <a:ext cx="484632" cy="1826547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86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Zkoumáme, jak se mění domy 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46" y="2271872"/>
            <a:ext cx="5721495" cy="321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19" y="2271871"/>
            <a:ext cx="5715463" cy="321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01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9955" y="-328857"/>
            <a:ext cx="12199938" cy="813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Pod našimi okny </a:t>
            </a:r>
            <a:r>
              <a:rPr lang="cs-CZ" dirty="0"/>
              <a:t>podle </a:t>
            </a:r>
            <a:r>
              <a:rPr lang="cs-CZ" dirty="0" smtClean="0"/>
              <a:t>RVP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Místo, kde žijeme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žák vyznačí v jednoduchém plánu místo svého bydliště a školy, cestu na určené místo</a:t>
            </a:r>
          </a:p>
          <a:p>
            <a:r>
              <a:rPr lang="cs-CZ" dirty="0"/>
              <a:t>Lidé a čas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žák pojmenuje historické památky v regionu, na příkladech práce a zvyků porovnává minulost a přítomnost</a:t>
            </a:r>
          </a:p>
          <a:p>
            <a:r>
              <a:rPr lang="cs-CZ" dirty="0"/>
              <a:t>Rozmanitost přírody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žák uvede příklady výskytu organismů na známé lokalitě</a:t>
            </a:r>
          </a:p>
          <a:p>
            <a:r>
              <a:rPr lang="cs-CZ" sz="4400" dirty="0"/>
              <a:t>Geometrie v rovině a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žák rozezná rovinné útvary a nachází v realitě jejich reprezentaci</a:t>
            </a:r>
          </a:p>
        </p:txBody>
      </p:sp>
    </p:spTree>
    <p:extLst>
      <p:ext uri="{BB962C8B-B14F-4D97-AF65-F5344CB8AC3E}">
        <p14:creationId xmlns:p14="http://schemas.microsoft.com/office/powerpoint/2010/main" val="192717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Pod našimi okny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cs-CZ" dirty="0"/>
              <a:t>Předměty z košíku</a:t>
            </a:r>
          </a:p>
          <a:p>
            <a:pPr marL="514350" indent="-514350">
              <a:buAutoNum type="arabicPeriod"/>
            </a:pPr>
            <a:r>
              <a:rPr lang="cs-CZ" dirty="0"/>
              <a:t>Domy a dětské hry kolem Mlýnského rybníka</a:t>
            </a:r>
          </a:p>
          <a:p>
            <a:pPr marL="514350" indent="-514350">
              <a:buAutoNum type="arabicPeriod"/>
            </a:pPr>
            <a:r>
              <a:rPr lang="cs-CZ" dirty="0"/>
              <a:t>Ze dvora a zahrady</a:t>
            </a:r>
          </a:p>
          <a:p>
            <a:pPr marL="514350" indent="-514350">
              <a:buAutoNum type="arabicPeriod"/>
            </a:pPr>
            <a:r>
              <a:rPr lang="cs-CZ" dirty="0"/>
              <a:t>Dům a zahrada z ptačí perspektivy</a:t>
            </a:r>
          </a:p>
          <a:p>
            <a:pPr marL="514350" indent="-514350">
              <a:buAutoNum type="arabicPeriod"/>
            </a:pPr>
            <a:r>
              <a:rPr lang="cs-CZ" dirty="0"/>
              <a:t>Měníme školní zahrady</a:t>
            </a:r>
          </a:p>
          <a:p>
            <a:pPr marL="514350" indent="-514350">
              <a:buAutoNum type="arabicPeriod"/>
            </a:pPr>
            <a:r>
              <a:rPr lang="cs-CZ" dirty="0"/>
              <a:t>Inspirace pro moji /od mojí rodiny</a:t>
            </a:r>
          </a:p>
          <a:p>
            <a:pPr marL="514350" indent="-514350">
              <a:buAutoNum type="arabicPeriod"/>
            </a:pPr>
            <a:r>
              <a:rPr lang="cs-CZ" dirty="0"/>
              <a:t>Školní slavnost – inspirace pro dnešní život </a:t>
            </a:r>
          </a:p>
          <a:p>
            <a:pPr marL="514350" indent="-514350">
              <a:buAutoNum type="arabicPeriod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773"/>
            <a:ext cx="6718852" cy="1007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0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Kudy jsme šli do minulosti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1. NAŠE ŠKOLA</a:t>
            </a:r>
          </a:p>
          <a:p>
            <a:r>
              <a:rPr lang="cs-CZ" dirty="0"/>
              <a:t>2. NEJSTARŠÍ DŮM</a:t>
            </a:r>
          </a:p>
          <a:p>
            <a:r>
              <a:rPr lang="cs-CZ" dirty="0"/>
              <a:t>3. PASENÍ HUS</a:t>
            </a:r>
          </a:p>
          <a:p>
            <a:r>
              <a:rPr lang="cs-CZ" dirty="0"/>
              <a:t>4. BÝVALÝ MLÝN</a:t>
            </a:r>
          </a:p>
          <a:p>
            <a:r>
              <a:rPr lang="cs-CZ" dirty="0"/>
              <a:t>5. KOSTEL</a:t>
            </a:r>
          </a:p>
          <a:p>
            <a:r>
              <a:rPr lang="cs-CZ" dirty="0"/>
              <a:t>6. DŮM SE SLEPICEMI</a:t>
            </a:r>
          </a:p>
          <a:p>
            <a:r>
              <a:rPr lang="cs-CZ" dirty="0"/>
              <a:t>7. LOUKA NA HRANÍ</a:t>
            </a:r>
          </a:p>
          <a:p>
            <a:r>
              <a:rPr lang="cs-CZ" dirty="0"/>
              <a:t>8. DŮM S KRAVIČKOU A OVEČKOU</a:t>
            </a:r>
          </a:p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3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12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60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 minulosti Říčan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1"/>
          <a:stretch/>
        </p:blipFill>
        <p:spPr>
          <a:xfrm>
            <a:off x="838200" y="2416175"/>
            <a:ext cx="5029200" cy="329564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2416175"/>
            <a:ext cx="4943475" cy="3295650"/>
          </a:xfrm>
        </p:spPr>
      </p:pic>
    </p:spTree>
    <p:extLst>
      <p:ext uri="{BB962C8B-B14F-4D97-AF65-F5344CB8AC3E}">
        <p14:creationId xmlns:p14="http://schemas.microsoft.com/office/powerpoint/2010/main" val="9790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Hands</a:t>
            </a:r>
            <a:r>
              <a:rPr lang="cs-CZ" dirty="0" smtClean="0"/>
              <a:t> On kolem Mlýnského rybníka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44" y="2211070"/>
            <a:ext cx="5029200" cy="33528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11" y="2211070"/>
            <a:ext cx="2531533" cy="3797300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11" y="2215263"/>
            <a:ext cx="2521789" cy="37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06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ablona HO_19-04-03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CFF23E6F-9EDB-451A-9759-A2F95D429E3A}" vid="{FA3BE730-1DB7-4277-8732-6C9AD1C46765}"/>
    </a:ext>
  </a:ext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HO_19-04-03</Template>
  <TotalTime>313</TotalTime>
  <Words>210</Words>
  <Application>Microsoft Office PowerPoint</Application>
  <PresentationFormat>Širokoúhlá obrazovka</PresentationFormat>
  <Paragraphs>36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Calibri</vt:lpstr>
      <vt:lpstr>Franklin Gothic Book</vt:lpstr>
      <vt:lpstr>Franklin Gothic Medium</vt:lpstr>
      <vt:lpstr>Šablona HO_19-04-03</vt:lpstr>
      <vt:lpstr>Vlastní návrh</vt:lpstr>
      <vt:lpstr>Pro naše dnešní hry, bydlení i zahrady  se můžeme inspirovat u našich předků.</vt:lpstr>
      <vt:lpstr>Pod našimi okny podle RVP</vt:lpstr>
      <vt:lpstr>Pod našimi okny</vt:lpstr>
      <vt:lpstr>Kudy jsme šli do minulosti</vt:lpstr>
      <vt:lpstr>Prezentace aplikace PowerPoint</vt:lpstr>
      <vt:lpstr>Prezentace aplikace PowerPoint</vt:lpstr>
      <vt:lpstr>Do minulosti Říčan</vt:lpstr>
      <vt:lpstr>Hands On kolem Mlýnského rybníka</vt:lpstr>
      <vt:lpstr>Prezentace aplikace PowerPoint</vt:lpstr>
      <vt:lpstr>Ve staré době si děti vyráběly vlastní hračky. Byla to fakt zábava!</vt:lpstr>
      <vt:lpstr>Pečujeme o zvířata – soběstačnost dnes  a v minulosti</vt:lpstr>
      <vt:lpstr>Připravujeme bylinkové máslo – inspirujeme se pro dnešní život</vt:lpstr>
      <vt:lpstr>Navrhujeme změny ve školní zahradě s dětmi</vt:lpstr>
      <vt:lpstr>Zkoumáme, jak se mění domy 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Tvoříme a prožíváme</dc:title>
  <dc:creator>Čiháková Kateřina Mgr.</dc:creator>
  <cp:lastModifiedBy>Dočkalová Jana Mgr.</cp:lastModifiedBy>
  <cp:revision>42</cp:revision>
  <dcterms:created xsi:type="dcterms:W3CDTF">2019-05-13T13:34:22Z</dcterms:created>
  <dcterms:modified xsi:type="dcterms:W3CDTF">2021-02-25T13:17:23Z</dcterms:modified>
</cp:coreProperties>
</file>