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29"/>
  </p:notesMasterIdLst>
  <p:sldIdLst>
    <p:sldId id="293" r:id="rId3"/>
    <p:sldId id="296" r:id="rId4"/>
    <p:sldId id="257" r:id="rId5"/>
    <p:sldId id="303" r:id="rId6"/>
    <p:sldId id="268" r:id="rId7"/>
    <p:sldId id="262" r:id="rId8"/>
    <p:sldId id="288" r:id="rId9"/>
    <p:sldId id="266" r:id="rId10"/>
    <p:sldId id="289" r:id="rId11"/>
    <p:sldId id="270" r:id="rId12"/>
    <p:sldId id="273" r:id="rId13"/>
    <p:sldId id="290" r:id="rId14"/>
    <p:sldId id="292" r:id="rId15"/>
    <p:sldId id="299" r:id="rId16"/>
    <p:sldId id="284" r:id="rId17"/>
    <p:sldId id="272" r:id="rId18"/>
    <p:sldId id="277" r:id="rId19"/>
    <p:sldId id="278" r:id="rId20"/>
    <p:sldId id="279" r:id="rId21"/>
    <p:sldId id="280" r:id="rId22"/>
    <p:sldId id="282" r:id="rId23"/>
    <p:sldId id="283" r:id="rId24"/>
    <p:sldId id="286" r:id="rId25"/>
    <p:sldId id="269" r:id="rId26"/>
    <p:sldId id="298" r:id="rId27"/>
    <p:sldId id="285" r:id="rId28"/>
  </p:sldIdLst>
  <p:sldSz cx="12192000" cy="6858000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C85E4-BDDF-490F-9284-ED596855C62E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3BBA4-9EBA-4695-83EA-8A61EB22D7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91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3BBA4-9EBA-4695-83EA-8A61EB22D7E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85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6" y="6102851"/>
            <a:ext cx="1966119" cy="684941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70" y="6274886"/>
            <a:ext cx="1515770" cy="528052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32" y="6211233"/>
            <a:ext cx="1856536" cy="6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 t="9950" r="87" b="5544"/>
          <a:stretch/>
        </p:blipFill>
        <p:spPr>
          <a:xfrm>
            <a:off x="0" y="0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82" y="362871"/>
            <a:ext cx="1418660" cy="1533835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 t="9950" r="87" b="5544"/>
          <a:stretch/>
        </p:blipFill>
        <p:spPr>
          <a:xfrm>
            <a:off x="0" y="0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86" y="6087420"/>
            <a:ext cx="1820046" cy="63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 t="9950" r="87" b="5544"/>
          <a:stretch/>
        </p:blipFill>
        <p:spPr>
          <a:xfrm>
            <a:off x="0" y="0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 userDrawn="1"/>
        </p:nvSpPr>
        <p:spPr>
          <a:xfrm>
            <a:off x="0" y="6100283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22" y="6298228"/>
            <a:ext cx="2811255" cy="3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cs-CZ" sz="1200" dirty="0">
                <a:effectLst/>
                <a:latin typeface="Calibri"/>
                <a:ea typeface="Calibri"/>
              </a:rPr>
              <a:t/>
            </a:r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8" cy="8391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65"/>
            <a:ext cx="682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53" y="4119"/>
            <a:ext cx="6822649" cy="6858000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1" y="6184135"/>
            <a:ext cx="1451314" cy="505597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 flipH="1" flipV="1">
            <a:off x="11294075" y="736506"/>
            <a:ext cx="815546" cy="43165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 userDrawn="1"/>
        </p:nvSpPr>
        <p:spPr>
          <a:xfrm>
            <a:off x="11459692" y="11442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</a:t>
            </a:r>
          </a:p>
        </p:txBody>
      </p:sp>
      <p:sp>
        <p:nvSpPr>
          <p:cNvPr id="21" name="Ovál 20"/>
          <p:cNvSpPr/>
          <p:nvPr userDrawn="1"/>
        </p:nvSpPr>
        <p:spPr>
          <a:xfrm>
            <a:off x="9980570" y="1962990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</a:t>
            </a:r>
          </a:p>
        </p:txBody>
      </p:sp>
      <p:sp>
        <p:nvSpPr>
          <p:cNvPr id="22" name="Ovál 21"/>
          <p:cNvSpPr/>
          <p:nvPr userDrawn="1"/>
        </p:nvSpPr>
        <p:spPr>
          <a:xfrm>
            <a:off x="8996918" y="1253367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</a:t>
            </a:r>
          </a:p>
        </p:txBody>
      </p:sp>
      <p:sp>
        <p:nvSpPr>
          <p:cNvPr id="23" name="Ovál 22"/>
          <p:cNvSpPr/>
          <p:nvPr userDrawn="1"/>
        </p:nvSpPr>
        <p:spPr>
          <a:xfrm>
            <a:off x="7879492" y="237042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</a:t>
            </a:r>
          </a:p>
        </p:txBody>
      </p:sp>
      <p:sp>
        <p:nvSpPr>
          <p:cNvPr id="24" name="Ovál 23"/>
          <p:cNvSpPr/>
          <p:nvPr userDrawn="1"/>
        </p:nvSpPr>
        <p:spPr>
          <a:xfrm>
            <a:off x="9604714" y="5283643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5</a:t>
            </a:r>
          </a:p>
        </p:txBody>
      </p:sp>
      <p:sp>
        <p:nvSpPr>
          <p:cNvPr id="25" name="Ovál 24"/>
          <p:cNvSpPr/>
          <p:nvPr userDrawn="1"/>
        </p:nvSpPr>
        <p:spPr>
          <a:xfrm>
            <a:off x="5895202" y="642583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8</a:t>
            </a:r>
          </a:p>
        </p:txBody>
      </p:sp>
      <p:sp>
        <p:nvSpPr>
          <p:cNvPr id="27" name="Ovál 26"/>
          <p:cNvSpPr/>
          <p:nvPr userDrawn="1"/>
        </p:nvSpPr>
        <p:spPr>
          <a:xfrm>
            <a:off x="7258565" y="483297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6</a:t>
            </a:r>
          </a:p>
        </p:txBody>
      </p:sp>
      <p:cxnSp>
        <p:nvCxnSpPr>
          <p:cNvPr id="28" name="Přímá spojnice 27"/>
          <p:cNvCxnSpPr/>
          <p:nvPr userDrawn="1"/>
        </p:nvCxnSpPr>
        <p:spPr>
          <a:xfrm flipH="1">
            <a:off x="10412627" y="691978"/>
            <a:ext cx="881448" cy="116153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louk 30"/>
          <p:cNvSpPr/>
          <p:nvPr userDrawn="1"/>
        </p:nvSpPr>
        <p:spPr>
          <a:xfrm rot="17314608">
            <a:off x="10029112" y="1697547"/>
            <a:ext cx="595919" cy="831012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louk 31"/>
          <p:cNvSpPr/>
          <p:nvPr userDrawn="1"/>
        </p:nvSpPr>
        <p:spPr>
          <a:xfrm rot="8910458">
            <a:off x="9221187" y="801205"/>
            <a:ext cx="767055" cy="1237306"/>
          </a:xfrm>
          <a:prstGeom prst="arc">
            <a:avLst>
              <a:gd name="adj1" fmla="val 15496608"/>
              <a:gd name="adj2" fmla="val 21376112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 flipH="1">
            <a:off x="8369643" y="1605726"/>
            <a:ext cx="934996" cy="109768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 userDrawn="1"/>
        </p:nvCxnSpPr>
        <p:spPr>
          <a:xfrm flipH="1">
            <a:off x="6128951" y="2678683"/>
            <a:ext cx="2259229" cy="177798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 userDrawn="1"/>
        </p:nvCxnSpPr>
        <p:spPr>
          <a:xfrm flipH="1">
            <a:off x="5807676" y="4447079"/>
            <a:ext cx="321276" cy="231173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 userDrawn="1"/>
        </p:nvSpPr>
        <p:spPr>
          <a:xfrm>
            <a:off x="6128951" y="55906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  <p:bldP spid="4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93" r:id="rId3"/>
    <p:sldLayoutId id="2147483692" r:id="rId4"/>
    <p:sldLayoutId id="2147483688" r:id="rId5"/>
    <p:sldLayoutId id="2147483649" r:id="rId6"/>
    <p:sldLayoutId id="2147483665" r:id="rId7"/>
    <p:sldLayoutId id="2147483671" r:id="rId8"/>
    <p:sldLayoutId id="2147483673" r:id="rId9"/>
    <p:sldLayoutId id="2147483689" r:id="rId10"/>
    <p:sldLayoutId id="2147483674" r:id="rId11"/>
    <p:sldLayoutId id="2147483690" r:id="rId12"/>
    <p:sldLayoutId id="2147483675" r:id="rId13"/>
    <p:sldLayoutId id="2147483664" r:id="rId14"/>
    <p:sldLayoutId id="2147483667" r:id="rId15"/>
    <p:sldLayoutId id="2147483668" r:id="rId16"/>
    <p:sldLayoutId id="2147483650" r:id="rId17"/>
    <p:sldLayoutId id="2147483669" r:id="rId18"/>
    <p:sldLayoutId id="2147483691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5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jchrastiny.cz/o-nas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58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ketchup.com/app" TargetMode="External"/><Relationship Id="rId2" Type="http://schemas.openxmlformats.org/officeDocument/2006/relationships/hyperlink" Target="http://www.sketchup.cz/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hrusice.muzeumbrandys.cz/cz/pamatnik-josefa-lady" TargetMode="External"/><Relationship Id="rId4" Type="http://schemas.openxmlformats.org/officeDocument/2006/relationships/hyperlink" Target="http://www.skanzenkourim.cz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učitele – téma Dům a město</a:t>
            </a:r>
            <a:br>
              <a:rPr lang="cs-CZ" dirty="0"/>
            </a:br>
            <a:r>
              <a:rPr lang="cs-CZ" dirty="0" err="1"/>
              <a:t>slide</a:t>
            </a:r>
            <a:r>
              <a:rPr lang="cs-CZ" dirty="0"/>
              <a:t>: 6-13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65872"/>
            <a:ext cx="5029200" cy="4044428"/>
          </a:xfrm>
        </p:spPr>
        <p:txBody>
          <a:bodyPr>
            <a:normAutofit fontScale="25000" lnSpcReduction="20000"/>
          </a:bodyPr>
          <a:lstStyle/>
          <a:p>
            <a:r>
              <a:rPr lang="cs-CZ" sz="4400" dirty="0" err="1"/>
              <a:t>Slide</a:t>
            </a:r>
            <a:r>
              <a:rPr lang="cs-CZ" sz="4400" dirty="0"/>
              <a:t> č. 6 - Kliknutí:</a:t>
            </a:r>
          </a:p>
          <a:p>
            <a:r>
              <a:rPr lang="cs-CZ" sz="4400" dirty="0"/>
              <a:t>1 – škola: Kde stojí nejstarší dům? – označte dvojkou. Jaký byl na něm letopočet? Má někdo jeho fotku/nakreslenou pohlednici?</a:t>
            </a:r>
          </a:p>
          <a:p>
            <a:r>
              <a:rPr lang="cs-CZ" sz="4400" dirty="0"/>
              <a:t>2 – nejstarší dům: Šli jsme po hrázi a zastavili jsme se a zkoušeli jsme si utrhnout kopřivy – proč? Kde? Doplňte do mapy trojku. Máte někdo obrázek s husami?</a:t>
            </a:r>
          </a:p>
          <a:p>
            <a:r>
              <a:rPr lang="cs-CZ" sz="4400" dirty="0"/>
              <a:t>3 – pasení hus: Jak se vlastně jmenuje rybník? Kde mlýn stál? Zakreslete čtyřku. Máte obrázek?</a:t>
            </a:r>
          </a:p>
          <a:p>
            <a:r>
              <a:rPr lang="cs-CZ" sz="4400" dirty="0"/>
              <a:t>4 – bývalý mlýn: Vrátili jsme se na hráz a dívali jsme se přes vodu na kostel. Kde je na mapě? Jak je označen? Zapište pětku. Má někdo obrázek?</a:t>
            </a:r>
          </a:p>
          <a:p>
            <a:r>
              <a:rPr lang="cs-CZ" sz="4400" dirty="0"/>
              <a:t>5 – kostel: Kde je dům, kde chovají slepice s kuřátky?/Kde chovali koně? Zapište. Má někdo obrázek?</a:t>
            </a:r>
          </a:p>
          <a:p>
            <a:r>
              <a:rPr lang="cs-CZ" sz="4400" dirty="0"/>
              <a:t>6 – dům se slepicemi/povoznictví: Kam jsme šli od rybníka? Kde jsme nechali vozík? </a:t>
            </a:r>
          </a:p>
          <a:p>
            <a:r>
              <a:rPr lang="cs-CZ" sz="4400" dirty="0"/>
              <a:t>7 – louka: Kam jsme šli na návštěvu? Zapište číslo. Má někdo obrázek?</a:t>
            </a:r>
          </a:p>
          <a:p>
            <a:r>
              <a:rPr lang="cs-CZ" sz="4400" dirty="0"/>
              <a:t>8 – dům s kravičkou a ovečkou: Zkontrolujeme. Máte zakreslenou trasu, kudy jsme šli? Dokončete a rozstříhejte si fotografie – nechte jim okraje, ať je můžete zespodu přilepit k mapě. Každý si vyberte dvě. </a:t>
            </a:r>
          </a:p>
          <a:p>
            <a:r>
              <a:rPr lang="cs-CZ" sz="4400" u="sng" dirty="0" err="1"/>
              <a:t>Slide</a:t>
            </a:r>
            <a:r>
              <a:rPr lang="cs-CZ" sz="4400" u="sng" dirty="0"/>
              <a:t> č. 7</a:t>
            </a:r>
            <a:r>
              <a:rPr lang="cs-CZ" sz="4400" dirty="0"/>
              <a:t>: : Postupně klikáme, objevují se fotky a body v mapě: Položte svoje fotky k mapě na místa, která zobrazují. Má někdo fotku kostela? Nalepte ji zespodu mapy a spojte s náměstím šipkou. Co je na této fotce? – Povoznictví, dům naproti ul. U Studánky, dům s kravičkou, louka. Všichni víte, kam patří vaše fotografie?  – Nalepte.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u="sng" dirty="0" err="1"/>
              <a:t>Slide</a:t>
            </a:r>
            <a:r>
              <a:rPr lang="cs-CZ" u="sng" dirty="0"/>
              <a:t> č. 8</a:t>
            </a:r>
            <a:r>
              <a:rPr lang="cs-CZ" dirty="0"/>
              <a:t>–9:</a:t>
            </a:r>
          </a:p>
          <a:p>
            <a:r>
              <a:rPr lang="cs-CZ" dirty="0"/>
              <a:t>Které stavby tu byly už před 100 lety, v 19. století? Které už ve středověku?</a:t>
            </a:r>
          </a:p>
          <a:p>
            <a:r>
              <a:rPr lang="cs-CZ" dirty="0"/>
              <a:t>Vybarvěte je v mapě – kostel, škola, hrad. Víte o stavbě, která je na staré mapě a dnes už nestojí? – Mlýn</a:t>
            </a:r>
          </a:p>
          <a:p>
            <a:r>
              <a:rPr lang="cs-CZ" dirty="0"/>
              <a:t>Které domy vypadají dodnes podobně jako před 100 lety? Ukažte na fotce. – Jak poznáme starý dům? – Letopočet, hospodářská stavení, části domu – stodola, chlévy, detaily – velká vrata, okno na půdu pro uskladnění sena</a:t>
            </a:r>
          </a:p>
          <a:p>
            <a:r>
              <a:rPr lang="cs-CZ" u="sng" dirty="0" err="1"/>
              <a:t>Slide</a:t>
            </a:r>
            <a:r>
              <a:rPr lang="cs-CZ" u="sng" dirty="0"/>
              <a:t> č. 10</a:t>
            </a:r>
            <a:r>
              <a:rPr lang="cs-CZ" dirty="0"/>
              <a:t>–11 – Jaké části měl venkovský dům – selské stavení? Která byla určena pro zvířata? Jak říkáme části, kde jsou chována zvířata? Pro bydlení? K čemu byl prostřední prostor? Na čem spí kočka? – pec. Jak lidé dříve topili? Jaký zdroj tepla využíváte doma vy? </a:t>
            </a:r>
          </a:p>
          <a:p>
            <a:r>
              <a:rPr lang="cs-CZ" dirty="0"/>
              <a:t>Rozdáme obrázky venkovského domu (4.3). Do skupiny arch s obrázky (4.8)– rozstříhejte a vyberte si 4 obrázky a položte, kam byste je umístili – do světnice, síně, stodoly a na zahradu. Poznáte všechny věci? </a:t>
            </a:r>
          </a:p>
          <a:p>
            <a:r>
              <a:rPr lang="cs-CZ" dirty="0"/>
              <a:t>K čemu je? – klik 1: máselnice. Vyzkoušíme si na příštím setkání v muzeu.</a:t>
            </a:r>
          </a:p>
          <a:p>
            <a:r>
              <a:rPr lang="cs-CZ" dirty="0"/>
              <a:t>V muzejním depozitáři jsou uchovávány staré věci – poznáte, co je na obrázku? K čemu se to používalo?</a:t>
            </a:r>
          </a:p>
          <a:p>
            <a:r>
              <a:rPr lang="cs-CZ" dirty="0" err="1"/>
              <a:t>Slide</a:t>
            </a:r>
            <a:r>
              <a:rPr lang="cs-CZ" dirty="0"/>
              <a:t> č. 12: necky, žebřiňák, trakař</a:t>
            </a:r>
          </a:p>
          <a:p>
            <a:r>
              <a:rPr lang="cs-CZ" dirty="0" err="1"/>
              <a:t>Slide</a:t>
            </a:r>
            <a:r>
              <a:rPr lang="cs-CZ" dirty="0"/>
              <a:t> č. 13: Vozíky a trakaře se uklízejí do stodoly. Kde bydlí krávy? Koně? Kde se skladuje obilí?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71336" y="1630392"/>
            <a:ext cx="862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Slidy</a:t>
            </a:r>
            <a:r>
              <a:rPr lang="cs-CZ" dirty="0"/>
              <a:t> číslo 6-9 jsou regionálně zaměřené na Říčany, pro jiné lokality je nutné je upravit!</a:t>
            </a:r>
          </a:p>
        </p:txBody>
      </p:sp>
    </p:spTree>
    <p:extLst>
      <p:ext uri="{BB962C8B-B14F-4D97-AF65-F5344CB8AC3E}">
        <p14:creationId xmlns:p14="http://schemas.microsoft.com/office/powerpoint/2010/main" val="155071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Jaké měl venkovský dům části? Kam co patří?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2296582"/>
            <a:ext cx="7293562" cy="362494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4" b="95611" l="9434" r="89623">
                        <a14:foregroundMark x1="48742" y1="52432" x2="48742" y2="52432"/>
                        <a14:foregroundMark x1="51887" y1="13405" x2="50314" y2="88493"/>
                        <a14:foregroundMark x1="28931" y1="62752" x2="66981" y2="61803"/>
                        <a14:backgroundMark x1="15723" y1="5931" x2="15723" y2="5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063" y="1188690"/>
            <a:ext cx="945016" cy="25071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0" b="100000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019" y="2442349"/>
            <a:ext cx="1424549" cy="12143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73" b="94248" l="2381" r="98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229" y="4224826"/>
            <a:ext cx="2368495" cy="134007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101686" y="2824013"/>
            <a:ext cx="1400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světnice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síň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chlév</a:t>
            </a:r>
          </a:p>
        </p:txBody>
      </p:sp>
    </p:spTree>
    <p:extLst>
      <p:ext uri="{BB962C8B-B14F-4D97-AF65-F5344CB8AC3E}">
        <p14:creationId xmlns:p14="http://schemas.microsoft.com/office/powerpoint/2010/main" val="4227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68 0.02223 L -0.4517 0.295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7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0.0669 L -0.77305 0.3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55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36758 0.0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Jaké měl venkovský dům části? Kam co patří?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84275"/>
            <a:ext cx="7021902" cy="406195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553" y="4407708"/>
            <a:ext cx="267562" cy="7098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16" y="4804913"/>
            <a:ext cx="733502" cy="6252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413" y="4712953"/>
            <a:ext cx="1155824" cy="65395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453361" y="5605313"/>
            <a:ext cx="509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světnice	síň		chlév</a:t>
            </a:r>
          </a:p>
        </p:txBody>
      </p:sp>
    </p:spTree>
    <p:extLst>
      <p:ext uri="{BB962C8B-B14F-4D97-AF65-F5344CB8AC3E}">
        <p14:creationId xmlns:p14="http://schemas.microsoft.com/office/powerpoint/2010/main" val="13220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85360" cy="61286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91" y="3018918"/>
            <a:ext cx="3726692" cy="24842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913" y="1645568"/>
            <a:ext cx="3720178" cy="2480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90" y="215844"/>
            <a:ext cx="3726693" cy="24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byste zavedli krávy a koně? </a:t>
            </a:r>
            <a:br>
              <a:rPr lang="cs-CZ" dirty="0"/>
            </a:br>
            <a:r>
              <a:rPr lang="cs-CZ" dirty="0"/>
              <a:t>Kam uložili seno nebo obilí?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2191075"/>
            <a:ext cx="2085975" cy="1461081"/>
          </a:xfrm>
        </p:spPr>
      </p:pic>
      <p:sp>
        <p:nvSpPr>
          <p:cNvPr id="5" name="Zástupný symbol pro obsah 4"/>
          <p:cNvSpPr txBox="1">
            <a:spLocks noGrp="1"/>
          </p:cNvSpPr>
          <p:nvPr>
            <p:ph idx="1"/>
          </p:nvPr>
        </p:nvSpPr>
        <p:spPr>
          <a:xfrm>
            <a:off x="838200" y="2165872"/>
            <a:ext cx="2582823" cy="2544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sýpka (špýchar)</a:t>
            </a:r>
          </a:p>
          <a:p>
            <a:r>
              <a:rPr lang="cs-CZ" dirty="0"/>
              <a:t>chlév</a:t>
            </a:r>
          </a:p>
          <a:p>
            <a:r>
              <a:rPr lang="cs-CZ" dirty="0"/>
              <a:t>stodola</a:t>
            </a:r>
          </a:p>
          <a:p>
            <a:r>
              <a:rPr lang="cs-CZ" dirty="0">
                <a:hlinkClick r:id="rId3"/>
              </a:rPr>
              <a:t>stáj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49" y="2190749"/>
            <a:ext cx="2397633" cy="15520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4314825"/>
            <a:ext cx="2323398" cy="174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1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7709" y="2486025"/>
            <a:ext cx="10589741" cy="1866900"/>
          </a:xfrm>
        </p:spPr>
        <p:txBody>
          <a:bodyPr anchor="ctr">
            <a:normAutofit/>
          </a:bodyPr>
          <a:lstStyle/>
          <a:p>
            <a:r>
              <a:rPr lang="cs-CZ" dirty="0"/>
              <a:t>I děti před 100 lety si hrály na dospělé. </a:t>
            </a:r>
            <a:br>
              <a:rPr lang="cs-CZ" dirty="0"/>
            </a:br>
            <a:r>
              <a:rPr lang="cs-CZ" dirty="0"/>
              <a:t>Hrály si na dvoře a na zahradě, doma ve světnici, v chlévě i ve stodole.</a:t>
            </a:r>
          </a:p>
        </p:txBody>
      </p:sp>
    </p:spTree>
    <p:extLst>
      <p:ext uri="{BB962C8B-B14F-4D97-AF65-F5344CB8AC3E}">
        <p14:creationId xmlns:p14="http://schemas.microsoft.com/office/powerpoint/2010/main" val="37925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měl dům části?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1" y="2140813"/>
            <a:ext cx="7960743" cy="3884882"/>
          </a:xfrm>
        </p:spPr>
      </p:pic>
      <p:sp>
        <p:nvSpPr>
          <p:cNvPr id="6" name="Obdélník 5"/>
          <p:cNvSpPr/>
          <p:nvPr/>
        </p:nvSpPr>
        <p:spPr>
          <a:xfrm>
            <a:off x="8320900" y="2790417"/>
            <a:ext cx="724179" cy="74213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8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měli prostoru </a:t>
            </a:r>
            <a:br>
              <a:rPr lang="cs-CZ" dirty="0"/>
            </a:br>
            <a:r>
              <a:rPr lang="cs-CZ" dirty="0"/>
              <a:t>lidé a kolik zvířata?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8"/>
          <a:stretch/>
        </p:blipFill>
        <p:spPr>
          <a:xfrm>
            <a:off x="217169" y="2106595"/>
            <a:ext cx="7289801" cy="3884882"/>
          </a:xfrm>
        </p:spPr>
      </p:pic>
      <p:sp>
        <p:nvSpPr>
          <p:cNvPr id="3" name="Obdélník 2"/>
          <p:cNvSpPr/>
          <p:nvPr/>
        </p:nvSpPr>
        <p:spPr>
          <a:xfrm>
            <a:off x="7840980" y="1038225"/>
            <a:ext cx="724179" cy="74213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288780" y="1038224"/>
            <a:ext cx="724179" cy="74213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5400000">
            <a:off x="10210801" y="1364456"/>
            <a:ext cx="739140" cy="67117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1058313" y="2935827"/>
            <a:ext cx="724179" cy="742139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559963" y="5116230"/>
            <a:ext cx="724179" cy="742139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8564601" y="5026482"/>
            <a:ext cx="724179" cy="742139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9771380" y="3677966"/>
            <a:ext cx="724179" cy="742139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0835640" y="4284343"/>
            <a:ext cx="724179" cy="74213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564601" y="2522499"/>
            <a:ext cx="724179" cy="742139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10014864" y="4486360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8713888" y="528369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11098112" y="1622807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8155344" y="4235304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6740169" y="1343618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9660962" y="2577112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8601709" y="1621648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7850895" y="3378901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8947920" y="4131323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10473550" y="2453329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7692250" y="1866492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3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29036 0.2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1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38737 0.35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17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58294 0.3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54" y="1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52995 0.163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7" y="81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4063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5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49414 -0.011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14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65235 0.298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14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59076 0.15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44" y="75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61823 0.040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11" y="203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347 L -0.20443 -0.099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Motion origin="layout" path="M 4.16667E-7 0.00347 L -0.20443 -0.0990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5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2.96296E-6 L -0.22539 -0.087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-439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Motion origin="layout" path="M -0.00208 2.96296E-6 L -0.22539 -0.0879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-439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1574 L -0.32487 -0.001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71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Motion origin="layout" path="M -0.00208 -0.01574 L -0.32487 -0.001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71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648 L -0.35391 0.019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Motion origin="layout" path="M -0.00052 -0.00648 L -0.35391 0.0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1852 L -0.37109 0.103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6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animMotion origin="layout" path="M 1.25E-6 -0.01852 L -0.37109 0.103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1574 L -0.28841 0.168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91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Motion origin="layout" path="M 0.00104 -0.01574 L -0.28841 0.168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919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7 L -0.30378 0.226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1113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animMotion origin="layout" path="M -2.29167E-6 0.0037 L -0.30377 0.226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1113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811 L -0.28633 0.275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335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animMotion origin="layout" path="M 3.54167E-6 0.00811 L -0.28633 0.275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33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718 L -0.228 0.274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1335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Motion origin="layout" path="M 3.54167E-6 0.00718 L -0.228 0.274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1335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68099 0.2854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9" y="1425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57787 0.1534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9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7" grpId="0" build="allAtOnce" animBg="1"/>
      <p:bldP spid="8" grpId="0" build="allAtOnce" animBg="1"/>
      <p:bldP spid="9" grpId="0" build="allAtOnce" animBg="1"/>
      <p:bldP spid="10" grpId="0" build="allAtOnce" animBg="1"/>
      <p:bldP spid="11" grpId="0" uiExpand="1" build="allAtOnce" animBg="1"/>
      <p:bldP spid="12" grpId="0" build="allAtOnce" animBg="1"/>
      <p:bldP spid="13" grpId="0" uiExpand="1" build="allAtOnce" animBg="1"/>
      <p:bldP spid="14" grpId="0" build="allAtOnce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565F6BC-647F-47B9-B1B1-EED18D219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r="41"/>
          <a:stretch/>
        </p:blipFill>
        <p:spPr>
          <a:xfrm>
            <a:off x="395527" y="951353"/>
            <a:ext cx="9183694" cy="5170047"/>
          </a:xfrm>
          <a:prstGeom prst="rect">
            <a:avLst/>
          </a:prstGeom>
        </p:spPr>
      </p:pic>
      <p:sp>
        <p:nvSpPr>
          <p:cNvPr id="10" name="Šipka: ohnutá nahoru 9">
            <a:extLst>
              <a:ext uri="{FF2B5EF4-FFF2-40B4-BE49-F238E27FC236}">
                <a16:creationId xmlns:a16="http://schemas.microsoft.com/office/drawing/2014/main" id="{93A293B2-D747-4F2A-8B20-92DA17B85175}"/>
              </a:ext>
            </a:extLst>
          </p:cNvPr>
          <p:cNvSpPr/>
          <p:nvPr/>
        </p:nvSpPr>
        <p:spPr>
          <a:xfrm>
            <a:off x="760909" y="1628654"/>
            <a:ext cx="1254632" cy="96214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obdélník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9DBCC69-FBEC-4B0E-84BF-2BA75AF1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27" y="204962"/>
            <a:ext cx="9705690" cy="746391"/>
          </a:xfrm>
        </p:spPr>
        <p:txBody>
          <a:bodyPr/>
          <a:lstStyle/>
          <a:p>
            <a:r>
              <a:rPr lang="cs-CZ" dirty="0"/>
              <a:t>Staré domy můžeme přestavovat.</a:t>
            </a:r>
          </a:p>
        </p:txBody>
      </p:sp>
    </p:spTree>
    <p:extLst>
      <p:ext uri="{BB962C8B-B14F-4D97-AF65-F5344CB8AC3E}">
        <p14:creationId xmlns:p14="http://schemas.microsoft.com/office/powerpoint/2010/main" val="291539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BCC69-FBEC-4B0E-84BF-2BA75AF1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9705690" cy="746391"/>
          </a:xfrm>
        </p:spPr>
        <p:txBody>
          <a:bodyPr/>
          <a:lstStyle/>
          <a:p>
            <a:r>
              <a:rPr lang="cs-CZ" dirty="0"/>
              <a:t>Stavíme chlívek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25EEDB-0280-4F9E-B88C-5DE0F51DF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7"/>
          <a:stretch/>
        </p:blipFill>
        <p:spPr>
          <a:xfrm>
            <a:off x="324000" y="984163"/>
            <a:ext cx="9207831" cy="5149622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118B69-E24E-4285-AB53-374632CFFB0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9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EC739-32A0-4061-BCF8-1FEB751A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9924708" cy="751867"/>
          </a:xfrm>
        </p:spPr>
        <p:txBody>
          <a:bodyPr/>
          <a:lstStyle/>
          <a:p>
            <a:r>
              <a:rPr lang="cs-CZ" dirty="0"/>
              <a:t>Chlívek nebo přístavba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17AA8E-E344-4C7E-A371-0BD870DDB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4"/>
          <a:stretch/>
        </p:blipFill>
        <p:spPr>
          <a:xfrm>
            <a:off x="324000" y="854574"/>
            <a:ext cx="9309857" cy="5260926"/>
          </a:xfrm>
          <a:prstGeom prst="rect">
            <a:avLst/>
          </a:prstGeom>
        </p:spPr>
      </p:pic>
      <p:sp>
        <p:nvSpPr>
          <p:cNvPr id="6" name="Šipka: ohnutá nahoru 5">
            <a:extLst>
              <a:ext uri="{FF2B5EF4-FFF2-40B4-BE49-F238E27FC236}">
                <a16:creationId xmlns:a16="http://schemas.microsoft.com/office/drawing/2014/main" id="{575A242B-A052-4B73-AF25-BF83F537EB59}"/>
              </a:ext>
            </a:extLst>
          </p:cNvPr>
          <p:cNvSpPr/>
          <p:nvPr/>
        </p:nvSpPr>
        <p:spPr>
          <a:xfrm>
            <a:off x="966264" y="1591393"/>
            <a:ext cx="1359021" cy="159019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vytáhnout</a:t>
            </a:r>
          </a:p>
        </p:txBody>
      </p:sp>
    </p:spTree>
    <p:extLst>
      <p:ext uri="{BB962C8B-B14F-4D97-AF65-F5344CB8AC3E}">
        <p14:creationId xmlns:p14="http://schemas.microsoft.com/office/powerpoint/2010/main" val="16765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učitele – téma Porovnej plochy</a:t>
            </a:r>
            <a:br>
              <a:rPr lang="cs-CZ" dirty="0"/>
            </a:br>
            <a:r>
              <a:rPr lang="cs-CZ" dirty="0" err="1"/>
              <a:t>slide</a:t>
            </a:r>
            <a:r>
              <a:rPr lang="cs-CZ" dirty="0"/>
              <a:t>: 9-20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65872"/>
            <a:ext cx="5029200" cy="4044428"/>
          </a:xfrm>
        </p:spPr>
        <p:txBody>
          <a:bodyPr>
            <a:normAutofit fontScale="40000" lnSpcReduction="20000"/>
          </a:bodyPr>
          <a:lstStyle/>
          <a:p>
            <a:r>
              <a:rPr lang="cs-CZ" dirty="0" err="1"/>
              <a:t>Slide</a:t>
            </a:r>
            <a:r>
              <a:rPr lang="cs-CZ" dirty="0"/>
              <a:t> 9: Podívejte se na mapu v prezentaci (4.5) – najděte na ní cihelnu. Jak se vyrábějí cihly? </a:t>
            </a:r>
          </a:p>
          <a:p>
            <a:r>
              <a:rPr lang="cs-CZ" dirty="0"/>
              <a:t>Kontrolujeme PL– jaký má tvar cihla? </a:t>
            </a:r>
          </a:p>
          <a:p>
            <a:r>
              <a:rPr lang="cs-CZ" dirty="0"/>
              <a:t>Opakujeme s prezentací </a:t>
            </a:r>
            <a:r>
              <a:rPr lang="cs-CZ" dirty="0" err="1"/>
              <a:t>slide</a:t>
            </a:r>
            <a:r>
              <a:rPr lang="cs-CZ" dirty="0"/>
              <a:t> č. 11 a 13. Části venkovského domu: světnice, síň, chlév – co dávali pod zvířata, aby mohli chlév uklízet? </a:t>
            </a:r>
          </a:p>
          <a:p>
            <a:r>
              <a:rPr lang="cs-CZ" dirty="0" err="1"/>
              <a:t>Slide</a:t>
            </a:r>
            <a:r>
              <a:rPr lang="cs-CZ" dirty="0"/>
              <a:t> č. 15 a 16: Podlaha ve chlévě je znázorněna jako čtverce se slámou. </a:t>
            </a:r>
          </a:p>
          <a:p>
            <a:r>
              <a:rPr lang="cs-CZ" dirty="0"/>
              <a:t>Dnes si zahrajeme na stavitele domu, musíme vědět, kolik „dlaždic“ – jednotkových čtverců - budeme potřebovat. Jednotkové čtverce používáme v matematice pro znázornění plochy. Odhadnete, kolik čtverců se vejde do světnice. – Záleží na tom, zda měříme s pecí, nebo bez pece. Znovu připomeneme význam pece jako zdroje tepla.</a:t>
            </a:r>
          </a:p>
          <a:p>
            <a:r>
              <a:rPr lang="cs-CZ" dirty="0"/>
              <a:t>Rozdělte se do skupin – rozdáme PL Půdorys(4.11) a rozstříhané čtverce (4.10).</a:t>
            </a:r>
          </a:p>
          <a:p>
            <a:r>
              <a:rPr lang="cs-CZ" dirty="0"/>
              <a:t> </a:t>
            </a:r>
            <a:r>
              <a:rPr lang="cs-CZ" dirty="0" err="1"/>
              <a:t>Slide</a:t>
            </a:r>
            <a:r>
              <a:rPr lang="cs-CZ" dirty="0"/>
              <a:t> č. 16: Zjistíme, kolik prostoru měli lidé pro bydlení a kolik pro zvířata.</a:t>
            </a:r>
          </a:p>
          <a:p>
            <a:r>
              <a:rPr lang="cs-CZ" dirty="0"/>
              <a:t>Doplňte neúplnou tabulku. </a:t>
            </a:r>
          </a:p>
          <a:p>
            <a:r>
              <a:rPr lang="cs-CZ" dirty="0"/>
              <a:t>Kontrolujeme dohromady tabulku za podpory prezentace.</a:t>
            </a:r>
          </a:p>
          <a:p>
            <a:r>
              <a:rPr lang="cs-CZ" dirty="0"/>
              <a:t> Co kdybyste se měli do takového venkovského domu nastěhovat dnes? Jaké místnosti byste ještě potřebovali? Co byste s domem udělali? – Přistavěli místnost, nebo druhé patro. </a:t>
            </a:r>
          </a:p>
          <a:p>
            <a:r>
              <a:rPr lang="cs-CZ" dirty="0"/>
              <a:t>Budeme pracovat v programu </a:t>
            </a:r>
            <a:r>
              <a:rPr lang="cs-CZ" dirty="0" err="1"/>
              <a:t>Sketch</a:t>
            </a:r>
            <a:r>
              <a:rPr lang="cs-CZ" dirty="0"/>
              <a:t> Up – můžete v práci pokračovat doma, stáhnout si objekt Říčany domek s kočkou, nebo si postavit vlastní.</a:t>
            </a:r>
          </a:p>
          <a:p>
            <a:r>
              <a:rPr lang="cs-CZ" dirty="0"/>
              <a:t>Slide 17 –20: Používáme funkci „obdélník“ a „vytáhnout“ – se šipkou.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50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C2147A-3B99-422B-8446-12C9D99C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AF3BE1-AF2F-4F85-A362-2F1188B6C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" t="376" r="8877" b="8877"/>
          <a:stretch/>
        </p:blipFill>
        <p:spPr>
          <a:xfrm>
            <a:off x="324000" y="1055065"/>
            <a:ext cx="8994171" cy="5059221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10151026" cy="815205"/>
          </a:xfrm>
        </p:spPr>
        <p:txBody>
          <a:bodyPr/>
          <a:lstStyle/>
          <a:p>
            <a:r>
              <a:rPr lang="cs-CZ" dirty="0"/>
              <a:t>Dnes přistavujeme</a:t>
            </a:r>
          </a:p>
        </p:txBody>
      </p:sp>
      <p:sp>
        <p:nvSpPr>
          <p:cNvPr id="8" name="Šipka: ohnutá nahoru 7">
            <a:extLst>
              <a:ext uri="{FF2B5EF4-FFF2-40B4-BE49-F238E27FC236}">
                <a16:creationId xmlns:a16="http://schemas.microsoft.com/office/drawing/2014/main" id="{53EEDEE7-B73C-4A02-A8F8-C5BA4C88EA46}"/>
              </a:ext>
            </a:extLst>
          </p:cNvPr>
          <p:cNvSpPr/>
          <p:nvPr/>
        </p:nvSpPr>
        <p:spPr>
          <a:xfrm>
            <a:off x="596900" y="1669847"/>
            <a:ext cx="1305478" cy="103948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obdélník</a:t>
            </a:r>
          </a:p>
        </p:txBody>
      </p:sp>
    </p:spTree>
    <p:extLst>
      <p:ext uri="{BB962C8B-B14F-4D97-AF65-F5344CB8AC3E}">
        <p14:creationId xmlns:p14="http://schemas.microsoft.com/office/powerpoint/2010/main" val="29380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8C2C526-5B11-4CEC-9E6A-E96F0E72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" t="-1" r="8890" b="9426"/>
          <a:stretch/>
        </p:blipFill>
        <p:spPr>
          <a:xfrm>
            <a:off x="324000" y="1042593"/>
            <a:ext cx="9037714" cy="5083715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10152000" cy="815205"/>
          </a:xfrm>
        </p:spPr>
        <p:txBody>
          <a:bodyPr/>
          <a:lstStyle/>
          <a:p>
            <a:r>
              <a:rPr lang="cs-CZ" dirty="0"/>
              <a:t>Patro nebo dvě?</a:t>
            </a:r>
          </a:p>
        </p:txBody>
      </p:sp>
    </p:spTree>
    <p:extLst>
      <p:ext uri="{BB962C8B-B14F-4D97-AF65-F5344CB8AC3E}">
        <p14:creationId xmlns:p14="http://schemas.microsoft.com/office/powerpoint/2010/main" val="18206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10151026" cy="815205"/>
          </a:xfrm>
        </p:spPr>
        <p:txBody>
          <a:bodyPr/>
          <a:lstStyle/>
          <a:p>
            <a:r>
              <a:rPr lang="cs-CZ" dirty="0"/>
              <a:t>Je libo další pokoj v přízemí?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FBAE26-2B06-4817-9BBC-F8FD01C78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0" y="1031205"/>
            <a:ext cx="9035142" cy="508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98" y="0"/>
            <a:ext cx="10151026" cy="815205"/>
          </a:xfrm>
        </p:spPr>
        <p:txBody>
          <a:bodyPr>
            <a:normAutofit/>
          </a:bodyPr>
          <a:lstStyle/>
          <a:p>
            <a:r>
              <a:rPr lang="cs-CZ" sz="3200" dirty="0"/>
              <a:t>Co se stane s okolím, když přistavíme část domu?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3688" y="-87313"/>
            <a:ext cx="12777788" cy="71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6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9558" y="5232473"/>
            <a:ext cx="10513000" cy="715534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>Vyzkoušejte si program </a:t>
            </a:r>
            <a:r>
              <a:rPr lang="cs-CZ" sz="3600" dirty="0" err="1"/>
              <a:t>Sketch</a:t>
            </a:r>
            <a:r>
              <a:rPr lang="cs-CZ" sz="3600" dirty="0"/>
              <a:t> Up – na www.sketchup.cz</a:t>
            </a:r>
          </a:p>
        </p:txBody>
      </p:sp>
    </p:spTree>
    <p:extLst>
      <p:ext uri="{BB962C8B-B14F-4D97-AF65-F5344CB8AC3E}">
        <p14:creationId xmlns:p14="http://schemas.microsoft.com/office/powerpoint/2010/main" val="9963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07567" y="2417763"/>
            <a:ext cx="10539883" cy="2143125"/>
          </a:xfrm>
        </p:spPr>
        <p:txBody>
          <a:bodyPr anchor="ctr">
            <a:normAutofit/>
          </a:bodyPr>
          <a:lstStyle/>
          <a:p>
            <a:r>
              <a:rPr lang="cs-CZ" dirty="0"/>
              <a:t>Většina prostoru byla věnována hospodářství. Děti neměly vlastní pokoj, hrály si na dvoře a na zahradě, doma ve světnici, v chlévě i ve stodole.</a:t>
            </a:r>
          </a:p>
        </p:txBody>
      </p:sp>
    </p:spTree>
    <p:extLst>
      <p:ext uri="{BB962C8B-B14F-4D97-AF65-F5344CB8AC3E}">
        <p14:creationId xmlns:p14="http://schemas.microsoft.com/office/powerpoint/2010/main" val="42472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zdroje, odkazy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Ke stažení </a:t>
            </a:r>
            <a:r>
              <a:rPr lang="cs-CZ" dirty="0">
                <a:hlinkClick r:id="rId2"/>
              </a:rPr>
              <a:t>www.sketchup.cz</a:t>
            </a:r>
            <a:endParaRPr lang="cs-CZ" dirty="0"/>
          </a:p>
          <a:p>
            <a:r>
              <a:rPr lang="cs-CZ" dirty="0"/>
              <a:t>Pro práci na webu: </a:t>
            </a:r>
            <a:r>
              <a:rPr lang="cs-CZ" dirty="0">
                <a:hlinkClick r:id="rId3"/>
              </a:rPr>
              <a:t>https://app.sketchup.com/app</a:t>
            </a:r>
            <a:endParaRPr lang="cs-CZ" dirty="0"/>
          </a:p>
          <a:p>
            <a:r>
              <a:rPr lang="cs-CZ" dirty="0"/>
              <a:t>Prvek ve 3D </a:t>
            </a:r>
            <a:r>
              <a:rPr lang="cs-CZ" dirty="0" err="1"/>
              <a:t>Warehouse</a:t>
            </a:r>
            <a:r>
              <a:rPr lang="cs-CZ" dirty="0"/>
              <a:t>: </a:t>
            </a:r>
            <a:r>
              <a:rPr lang="cs-CZ" dirty="0" err="1"/>
              <a:t>ricany_s_kockou</a:t>
            </a:r>
            <a:endParaRPr lang="cs-CZ" dirty="0"/>
          </a:p>
          <a:p>
            <a:r>
              <a:rPr lang="cs-CZ" dirty="0"/>
              <a:t>Čtverce k vytištění</a:t>
            </a:r>
          </a:p>
          <a:p>
            <a:r>
              <a:rPr lang="cs-CZ" dirty="0"/>
              <a:t>Pracovní list Kolem rybníka</a:t>
            </a:r>
          </a:p>
          <a:p>
            <a:r>
              <a:rPr lang="cs-CZ" dirty="0"/>
              <a:t>Pracovní list Dům a čtvercová síť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dirty="0"/>
              <a:t>Skanzen Kouřim </a:t>
            </a:r>
            <a:r>
              <a:rPr lang="cs-CZ" dirty="0">
                <a:hlinkClick r:id="rId4"/>
              </a:rPr>
              <a:t>www.skanzenkourim.cz</a:t>
            </a:r>
            <a:endParaRPr lang="cs-CZ" dirty="0"/>
          </a:p>
          <a:p>
            <a:r>
              <a:rPr lang="cs-CZ" dirty="0"/>
              <a:t>Památník Josefa Lady</a:t>
            </a:r>
          </a:p>
          <a:p>
            <a:pPr marL="0" indent="0">
              <a:buNone/>
            </a:pPr>
            <a:r>
              <a:rPr lang="cs-CZ">
                <a:hlinkClick r:id="rId5"/>
              </a:rPr>
              <a:t>https://hrusice.muzeumbrandys.cz/cz/pamatnik-josefa-lady</a:t>
            </a:r>
            <a:endParaRPr lang="cs-CZ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03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667001"/>
          </a:xfrm>
        </p:spPr>
        <p:txBody>
          <a:bodyPr/>
          <a:lstStyle/>
          <a:p>
            <a:r>
              <a:rPr lang="cs-CZ" dirty="0"/>
              <a:t>Tvoříme a prožíváme</a:t>
            </a:r>
          </a:p>
        </p:txBody>
      </p:sp>
    </p:spTree>
    <p:extLst>
      <p:ext uri="{BB962C8B-B14F-4D97-AF65-F5344CB8AC3E}">
        <p14:creationId xmlns:p14="http://schemas.microsoft.com/office/powerpoint/2010/main" val="1774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BB8FB0-2BEA-431D-9B3B-8D08830B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děti před 100 lety si hrály na dospělé.</a:t>
            </a:r>
          </a:p>
        </p:txBody>
      </p:sp>
    </p:spTree>
    <p:extLst>
      <p:ext uri="{BB962C8B-B14F-4D97-AF65-F5344CB8AC3E}">
        <p14:creationId xmlns:p14="http://schemas.microsoft.com/office/powerpoint/2010/main" val="5753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8565" y="4736338"/>
            <a:ext cx="10515600" cy="1353312"/>
          </a:xfrm>
        </p:spPr>
        <p:txBody>
          <a:bodyPr anchor="ctr">
            <a:normAutofit/>
          </a:bodyPr>
          <a:lstStyle/>
          <a:p>
            <a:r>
              <a:rPr lang="cs-CZ" dirty="0"/>
              <a:t>Navštěvujeme místa, kde si před lety jako děti hráli dnešní dědečkové a babičky. </a:t>
            </a:r>
            <a:endParaRPr lang="cs-CZ" sz="36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48565" y="2597073"/>
            <a:ext cx="10515600" cy="76008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Dům a město</a:t>
            </a: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 KRAVIČKOU A OVEČKOU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36" y="0"/>
            <a:ext cx="1141921" cy="3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r="32347" b="-14"/>
          <a:stretch/>
        </p:blipFill>
        <p:spPr>
          <a:xfrm>
            <a:off x="2616201" y="15522"/>
            <a:ext cx="7797800" cy="6103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16199" cy="392429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6462113" y="4824896"/>
            <a:ext cx="495300" cy="495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450292"/>
            <a:ext cx="2616199" cy="1744133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3373141" y="2793457"/>
            <a:ext cx="495300" cy="495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4176"/>
            <a:ext cx="2616199" cy="1938276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 rot="4082353">
            <a:off x="2616198" y="5732946"/>
            <a:ext cx="495300" cy="495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7162" y="-1104"/>
            <a:ext cx="2446333" cy="23812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667" y="2380146"/>
            <a:ext cx="2446333" cy="1629258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3194348" y="5410651"/>
            <a:ext cx="495300" cy="4953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667" y="3713013"/>
            <a:ext cx="2446881" cy="2409825"/>
          </a:xfrm>
          <a:prstGeom prst="rect">
            <a:avLst/>
          </a:prstGeom>
        </p:spPr>
      </p:pic>
      <p:sp>
        <p:nvSpPr>
          <p:cNvPr id="17" name="Ovál 16"/>
          <p:cNvSpPr/>
          <p:nvPr/>
        </p:nvSpPr>
        <p:spPr>
          <a:xfrm>
            <a:off x="3139667" y="4577246"/>
            <a:ext cx="495300" cy="495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15" y="95250"/>
            <a:ext cx="998465" cy="33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347"/>
            <a:ext cx="12192000" cy="680648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408" y="27720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Které stavby stály už v 19. století?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093648" y="1457325"/>
            <a:ext cx="7054216" cy="6029324"/>
            <a:chOff x="2093648" y="1457325"/>
            <a:chExt cx="7054216" cy="6029324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648" y="1457325"/>
              <a:ext cx="7054216" cy="6029324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149" y="1457325"/>
              <a:ext cx="768934" cy="25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" b="-47"/>
          <a:stretch/>
        </p:blipFill>
        <p:spPr>
          <a:xfrm>
            <a:off x="1915371" y="1418264"/>
            <a:ext cx="8429707" cy="470608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408" y="27720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Které stavby stály už v 19. století?</a:t>
            </a:r>
          </a:p>
        </p:txBody>
      </p:sp>
      <p:sp>
        <p:nvSpPr>
          <p:cNvPr id="7" name="Šipka doprava 6"/>
          <p:cNvSpPr/>
          <p:nvPr/>
        </p:nvSpPr>
        <p:spPr>
          <a:xfrm rot="20257118">
            <a:off x="3964576" y="30249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 rot="20257118">
            <a:off x="4064420" y="30902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mlýn</a:t>
            </a:r>
          </a:p>
        </p:txBody>
      </p:sp>
      <p:sp>
        <p:nvSpPr>
          <p:cNvPr id="10" name="Šipka doprava 9"/>
          <p:cNvSpPr/>
          <p:nvPr/>
        </p:nvSpPr>
        <p:spPr>
          <a:xfrm rot="19532814">
            <a:off x="1503767" y="5440457"/>
            <a:ext cx="2048873" cy="484632"/>
          </a:xfrm>
          <a:prstGeom prst="rightArrow">
            <a:avLst>
              <a:gd name="adj1" fmla="val 566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 rot="19511427">
            <a:off x="1514902" y="5458341"/>
            <a:ext cx="216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dům s kravičkou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285" y="763073"/>
            <a:ext cx="3498159" cy="22180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285" y="2981101"/>
            <a:ext cx="2540215" cy="344000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264"/>
            <a:ext cx="3379142" cy="1984925"/>
          </a:xfrm>
        </p:spPr>
      </p:pic>
      <p:sp>
        <p:nvSpPr>
          <p:cNvPr id="13" name="Šipka doprava 12"/>
          <p:cNvSpPr/>
          <p:nvPr/>
        </p:nvSpPr>
        <p:spPr>
          <a:xfrm rot="5689319">
            <a:off x="2007105" y="4113969"/>
            <a:ext cx="1166488" cy="484632"/>
          </a:xfrm>
          <a:prstGeom prst="rightArrow">
            <a:avLst>
              <a:gd name="adj1" fmla="val 6365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 rot="16546963">
            <a:off x="1554660" y="3539481"/>
            <a:ext cx="216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cihelna</a:t>
            </a:r>
          </a:p>
        </p:txBody>
      </p:sp>
    </p:spTree>
    <p:extLst>
      <p:ext uri="{BB962C8B-B14F-4D97-AF65-F5344CB8AC3E}">
        <p14:creationId xmlns:p14="http://schemas.microsoft.com/office/powerpoint/2010/main" val="3766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9" grpId="0"/>
      <p:bldP spid="13" grpId="0" animBg="1"/>
      <p:bldP spid="12" grpId="0"/>
    </p:bldLst>
  </p:timing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1414</TotalTime>
  <Words>708</Words>
  <Application>Microsoft Office PowerPoint</Application>
  <PresentationFormat>Širokoúhlá obrazovka</PresentationFormat>
  <Paragraphs>93</Paragraphs>
  <Slides>26</Slides>
  <Notes>1</Notes>
  <HiddenSlides>3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Franklin Gothic Book</vt:lpstr>
      <vt:lpstr>Franklin Gothic Medium</vt:lpstr>
      <vt:lpstr>Šablona HO_19-04-03</vt:lpstr>
      <vt:lpstr>Vlastní návrh</vt:lpstr>
      <vt:lpstr>Postup pro učitele – téma Dům a město slide: 6-13</vt:lpstr>
      <vt:lpstr>Postup pro učitele – téma Porovnej plochy slide: 9-20</vt:lpstr>
      <vt:lpstr>Tvoříme a prožíváme</vt:lpstr>
      <vt:lpstr>I děti před 100 lety si hrály na dospělé.</vt:lpstr>
      <vt:lpstr>Navštěvujeme místa, kde si před lety jako děti hráli dnešní dědečkové a babičky. </vt:lpstr>
      <vt:lpstr>Kudy jsme šli do minulosti</vt:lpstr>
      <vt:lpstr>Prezentace aplikace PowerPoint</vt:lpstr>
      <vt:lpstr>Které stavby stály už v 19. století?</vt:lpstr>
      <vt:lpstr>Které stavby stály už v 19. století?</vt:lpstr>
      <vt:lpstr>Jaké měl venkovský dům části? Kam co patří? </vt:lpstr>
      <vt:lpstr>Jaké měl venkovský dům části? Kam co patří? </vt:lpstr>
      <vt:lpstr>Prezentace aplikace PowerPoint</vt:lpstr>
      <vt:lpstr>Kam byste zavedli krávy a koně?  Kam uložili seno nebo obilí?</vt:lpstr>
      <vt:lpstr>I děti před 100 lety si hrály na dospělé.  Hrály si na dvoře a na zahradě, doma ve světnici, v chlévě i ve stodole.</vt:lpstr>
      <vt:lpstr>Jaké měl dům části?</vt:lpstr>
      <vt:lpstr>Kolik měli prostoru  lidé a kolik zvířata?</vt:lpstr>
      <vt:lpstr>Staré domy můžeme přestavovat.</vt:lpstr>
      <vt:lpstr>Stavíme chlívek</vt:lpstr>
      <vt:lpstr>Chlívek nebo přístavba</vt:lpstr>
      <vt:lpstr>Dnes přistavujeme</vt:lpstr>
      <vt:lpstr>Patro nebo dvě?</vt:lpstr>
      <vt:lpstr>Je libo další pokoj v přízemí?</vt:lpstr>
      <vt:lpstr>Co se stane s okolím, když přistavíme část domu?</vt:lpstr>
      <vt:lpstr> Vyzkoušejte si program Sketch Up – na www.sketchup.cz</vt:lpstr>
      <vt:lpstr>Většina prostoru byla věnována hospodářství. Děti neměly vlastní pokoj, hrály si na dvoře a na zahradě, doma ve světnici, v chlévě i ve stodole.</vt:lpstr>
      <vt:lpstr>Další zdroje, odkazy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Dočkalová Jana Mgr.</cp:lastModifiedBy>
  <cp:revision>108</cp:revision>
  <cp:lastPrinted>2019-08-01T10:49:03Z</cp:lastPrinted>
  <dcterms:created xsi:type="dcterms:W3CDTF">2019-05-13T13:34:22Z</dcterms:created>
  <dcterms:modified xsi:type="dcterms:W3CDTF">2021-02-25T12:56:47Z</dcterms:modified>
</cp:coreProperties>
</file>