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8" r:id="rId3"/>
    <p:sldId id="268" r:id="rId4"/>
    <p:sldId id="261" r:id="rId5"/>
    <p:sldId id="287" r:id="rId6"/>
    <p:sldId id="262" r:id="rId7"/>
    <p:sldId id="271" r:id="rId8"/>
    <p:sldId id="286" r:id="rId9"/>
    <p:sldId id="275" r:id="rId10"/>
    <p:sldId id="280" r:id="rId11"/>
    <p:sldId id="274" r:id="rId12"/>
    <p:sldId id="281" r:id="rId13"/>
    <p:sldId id="273" r:id="rId14"/>
    <p:sldId id="276" r:id="rId15"/>
    <p:sldId id="266" r:id="rId16"/>
    <p:sldId id="277" r:id="rId17"/>
    <p:sldId id="279" r:id="rId18"/>
    <p:sldId id="278" r:id="rId19"/>
    <p:sldId id="272" r:id="rId20"/>
    <p:sldId id="289" r:id="rId21"/>
    <p:sldId id="284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Lidé\Kuba\2019_05_výběr\DSC_3999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38149" y="-911225"/>
            <a:ext cx="13069824" cy="86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2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808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4173" r="-99" b="1149"/>
          <a:stretch/>
        </p:blipFill>
        <p:spPr>
          <a:xfrm>
            <a:off x="-2340" y="0"/>
            <a:ext cx="12194340" cy="6883928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4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5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4" y="616156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y_otázka/odpově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7" y="964524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907864"/>
            <a:ext cx="2553833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907864"/>
            <a:ext cx="2553833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3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3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6" y="2890964"/>
            <a:ext cx="1477052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2" y="2890964"/>
            <a:ext cx="1477052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3" y="314325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5" y="384790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</a:t>
            </a:r>
            <a:r>
              <a:rPr lang="cs-CZ" sz="2000"/>
              <a:t>to dobře</a:t>
            </a:r>
            <a:endParaRPr lang="cs-CZ" sz="20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2" y="635000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bliny_otázka/odpovědi_skák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7" y="964524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869764"/>
            <a:ext cx="2553833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869764"/>
            <a:ext cx="2553833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3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3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6" y="2890964"/>
            <a:ext cx="1477052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2" y="2890964"/>
            <a:ext cx="1477052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3" y="314325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5" y="384790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2" y="635000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1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2" y="2165872"/>
            <a:ext cx="5029200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06" y="6250766"/>
            <a:ext cx="1654236" cy="576291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6410324" y="2165872"/>
            <a:ext cx="4943476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9968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řaz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1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2" y="2165872"/>
            <a:ext cx="10515600" cy="4083468"/>
          </a:xfrm>
        </p:spPr>
        <p:txBody>
          <a:bodyPr lIns="540000" rIns="540000" anchor="ctr" anchorCtr="1"/>
          <a:lstStyle>
            <a:lvl1pPr marL="228600" marR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Nebo možnosti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Nevím, neověřoval jsem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Musím se podívat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Nezajímá mě to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701" y="6246175"/>
            <a:ext cx="1680597" cy="58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8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krý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4173" r="-99" b="1149"/>
          <a:stretch/>
        </p:blipFill>
        <p:spPr>
          <a:xfrm>
            <a:off x="-2340" y="0"/>
            <a:ext cx="12194340" cy="68839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5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4" y="6161560"/>
            <a:ext cx="1265019" cy="839138"/>
          </a:xfrm>
          <a:prstGeom prst="rect">
            <a:avLst/>
          </a:prstGeom>
        </p:spPr>
      </p:pic>
      <p:sp>
        <p:nvSpPr>
          <p:cNvPr id="18" name="Obdélník 17"/>
          <p:cNvSpPr/>
          <p:nvPr userDrawn="1"/>
        </p:nvSpPr>
        <p:spPr>
          <a:xfrm>
            <a:off x="-4681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9782637" y="0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 userDrawn="1"/>
        </p:nvSpPr>
        <p:spPr>
          <a:xfrm>
            <a:off x="244800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 userDrawn="1"/>
        </p:nvSpPr>
        <p:spPr>
          <a:xfrm>
            <a:off x="4893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 userDrawn="1"/>
        </p:nvSpPr>
        <p:spPr>
          <a:xfrm>
            <a:off x="7341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9787320" y="1377525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 userDrawn="1"/>
        </p:nvSpPr>
        <p:spPr>
          <a:xfrm>
            <a:off x="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 userDrawn="1"/>
        </p:nvSpPr>
        <p:spPr>
          <a:xfrm>
            <a:off x="244800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 userDrawn="1"/>
        </p:nvSpPr>
        <p:spPr>
          <a:xfrm>
            <a:off x="4893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 userDrawn="1"/>
        </p:nvSpPr>
        <p:spPr>
          <a:xfrm>
            <a:off x="7341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 userDrawn="1"/>
        </p:nvSpPr>
        <p:spPr>
          <a:xfrm>
            <a:off x="9787320" y="2752368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 userDrawn="1"/>
        </p:nvSpPr>
        <p:spPr>
          <a:xfrm>
            <a:off x="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 userDrawn="1"/>
        </p:nvSpPr>
        <p:spPr>
          <a:xfrm>
            <a:off x="244800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 userDrawn="1"/>
        </p:nvSpPr>
        <p:spPr>
          <a:xfrm>
            <a:off x="4893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 userDrawn="1"/>
        </p:nvSpPr>
        <p:spPr>
          <a:xfrm>
            <a:off x="7341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 userDrawn="1"/>
        </p:nvSpPr>
        <p:spPr>
          <a:xfrm>
            <a:off x="9787320" y="4132503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 userDrawn="1"/>
        </p:nvSpPr>
        <p:spPr>
          <a:xfrm>
            <a:off x="2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 userDrawn="1"/>
        </p:nvSpPr>
        <p:spPr>
          <a:xfrm>
            <a:off x="2450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 userDrawn="1"/>
        </p:nvSpPr>
        <p:spPr>
          <a:xfrm>
            <a:off x="4895998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 userDrawn="1"/>
        </p:nvSpPr>
        <p:spPr>
          <a:xfrm>
            <a:off x="7343998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 userDrawn="1"/>
        </p:nvSpPr>
        <p:spPr>
          <a:xfrm>
            <a:off x="9789659" y="5503500"/>
            <a:ext cx="2409364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8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015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599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73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44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3848" r="-197" b="11924"/>
          <a:stretch/>
        </p:blipFill>
        <p:spPr>
          <a:xfrm>
            <a:off x="0" y="0"/>
            <a:ext cx="12192000" cy="68459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2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280416" y="3715757"/>
            <a:ext cx="1883940" cy="1883940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4" name="Ovál 13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86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643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0085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694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500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847496"/>
            <a:ext cx="12185649" cy="1010504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31" y="1501297"/>
            <a:ext cx="4651898" cy="308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8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U:\Lidé\Kuba\2019_05_výběr\DSC_3999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0"/>
          <a:stretch/>
        </p:blipFill>
        <p:spPr bwMode="auto">
          <a:xfrm>
            <a:off x="0" y="-12033"/>
            <a:ext cx="12192000" cy="687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2" y="2612571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programu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270" y="498833"/>
            <a:ext cx="3586929" cy="1249588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U:\Lidé\Kuba\2019_05_výběr\DSC_3999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38149" y="-911225"/>
            <a:ext cx="13069824" cy="86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2" y="2612571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programu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119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5"/>
          <a:stretch/>
        </p:blipFill>
        <p:spPr>
          <a:xfrm>
            <a:off x="-6350" y="-10632"/>
            <a:ext cx="12192000" cy="68686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2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633701" y="711452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13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6701589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99034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99034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Ne celé věty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252" y="6105377"/>
            <a:ext cx="1723231" cy="600327"/>
          </a:xfrm>
          <a:prstGeom prst="rect">
            <a:avLst/>
          </a:prstGeom>
        </p:spPr>
      </p:pic>
      <p:pic>
        <p:nvPicPr>
          <p:cNvPr id="3074" name="Picture 2" descr="U:\FOTOARCHIV\GDPR_OBJEKTY MUZEA\04_DCG\DSC_7359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6" r="3670"/>
          <a:stretch/>
        </p:blipFill>
        <p:spPr bwMode="auto">
          <a:xfrm rot="5400000">
            <a:off x="-90241" y="66175"/>
            <a:ext cx="6882067" cy="670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02" y="5958679"/>
            <a:ext cx="2025667" cy="705687"/>
          </a:xfrm>
          <a:prstGeom prst="rect">
            <a:avLst/>
          </a:prstGeom>
        </p:spPr>
      </p:pic>
      <p:pic>
        <p:nvPicPr>
          <p:cNvPr id="4098" name="Picture 2" descr="U:\HANDS ON MUZEUM\PROGRAMY\Hrava geologie\žula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82597" y="974903"/>
            <a:ext cx="9917213" cy="670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7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66" y="6015789"/>
            <a:ext cx="1874536" cy="65303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683" y="319438"/>
            <a:ext cx="619125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80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7661" r="15035" b="10771"/>
          <a:stretch/>
        </p:blipFill>
        <p:spPr>
          <a:xfrm>
            <a:off x="0" y="1"/>
            <a:ext cx="12192000" cy="6859865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3" y="6314597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A942-437A-45EE-A4E4-8FA9F1575556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61" r:id="rId3"/>
    <p:sldLayoutId id="2147483674" r:id="rId4"/>
    <p:sldLayoutId id="2147483662" r:id="rId5"/>
    <p:sldLayoutId id="2147483649" r:id="rId6"/>
    <p:sldLayoutId id="2147483665" r:id="rId7"/>
    <p:sldLayoutId id="2147483673" r:id="rId8"/>
    <p:sldLayoutId id="2147483671" r:id="rId9"/>
    <p:sldLayoutId id="2147483664" r:id="rId10"/>
    <p:sldLayoutId id="2147483667" r:id="rId11"/>
    <p:sldLayoutId id="2147483668" r:id="rId12"/>
    <p:sldLayoutId id="2147483650" r:id="rId13"/>
    <p:sldLayoutId id="2147483669" r:id="rId14"/>
    <p:sldLayoutId id="2147483670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  <p:sldLayoutId id="214748367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logy.cz/img/e-learning/objevy/courses/course_2/lessons/lesson_5/objects/object_5_ecoaching/object.html" TargetMode="External"/><Relationship Id="rId2" Type="http://schemas.openxmlformats.org/officeDocument/2006/relationships/hyperlink" Target="http://www.geology.cz/svet-geologie/pokusy/virtualni-laboratore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geology.cz/svet-geologie/vylety/vylety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wsdot/5360334095/" TargetMode="External"/><Relationship Id="rId7" Type="http://schemas.openxmlformats.org/officeDocument/2006/relationships/hyperlink" Target="https://mapy.cz/" TargetMode="External"/><Relationship Id="rId2" Type="http://schemas.openxmlformats.org/officeDocument/2006/relationships/hyperlink" Target="https://www.nps.gov/zion/learn/news/zmcrockfall.htm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upload.wikimedia.org/wikipedia/commons/8/89/Jeskyn%C4%9B_Balcarka32.jpg" TargetMode="External"/><Relationship Id="rId5" Type="http://schemas.openxmlformats.org/officeDocument/2006/relationships/hyperlink" Target="https://upload.wikimedia.org/wikipedia/commons/9/9e/Hamersk%C3%A9_vr%C3%A1sy.JPG" TargetMode="External"/><Relationship Id="rId4" Type="http://schemas.openxmlformats.org/officeDocument/2006/relationships/hyperlink" Target="https://upload.wikimedia.org/wikipedia/commons/d/d5/Mohelno3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uzeumricany.cz/regionalni-ucebnice/programy-hands-on/hrava-geologie/mapa/" TargetMode="External"/><Relationship Id="rId2" Type="http://schemas.openxmlformats.org/officeDocument/2006/relationships/hyperlink" Target="http://regionalniucebnice.ricany.cz/mapa.php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41621" y="580445"/>
            <a:ext cx="10202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Návod, jak prezentaci používat. 	                    Tato stránka se při prohlížení prezentace nezobrazuje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41621" y="956804"/>
            <a:ext cx="1004249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– </a:t>
            </a:r>
            <a:r>
              <a:rPr lang="cs-CZ" sz="1600" b="1" dirty="0"/>
              <a:t>před začátkem hodiny </a:t>
            </a:r>
            <a:r>
              <a:rPr lang="cs-CZ" sz="1600" dirty="0"/>
              <a:t>učitel do prezentace doplní fotky z vlastního proběhlého programu, s vlastními žáky</a:t>
            </a:r>
          </a:p>
          <a:p>
            <a:r>
              <a:rPr lang="cs-CZ" sz="1600" dirty="0"/>
              <a:t>– před začátkem hodiny učitel seznámí s prezentací žáka (žáky), který bude prezentovat snímky v první části prezentace</a:t>
            </a:r>
          </a:p>
          <a:p>
            <a:r>
              <a:rPr lang="cs-CZ" sz="1600" dirty="0"/>
              <a:t>– učitel se před začátkem hodiny seznámí s doporučenými možnostmi, jak využít digitální prostředí pro další vzdělávání v geologii – příklady jsou součástí prezentace. Vloží mapu lokality, kterou s žáky navštívil (</a:t>
            </a:r>
            <a:r>
              <a:rPr lang="cs-CZ" sz="1600" dirty="0" err="1"/>
              <a:t>slide</a:t>
            </a:r>
            <a:r>
              <a:rPr lang="cs-CZ" sz="1600" dirty="0"/>
              <a:t> 6)</a:t>
            </a:r>
          </a:p>
          <a:p>
            <a:endParaRPr lang="cs-CZ" sz="1600" dirty="0"/>
          </a:p>
          <a:p>
            <a:r>
              <a:rPr lang="cs-CZ" sz="1600" dirty="0"/>
              <a:t>– učitel spustí promítání prezentace</a:t>
            </a:r>
          </a:p>
          <a:p>
            <a:r>
              <a:rPr lang="cs-CZ" sz="1600" dirty="0"/>
              <a:t>– dojde ke hlavnímu sdělení, které přečte, diskuse nad sdělením</a:t>
            </a:r>
          </a:p>
          <a:p>
            <a:r>
              <a:rPr lang="cs-CZ" sz="1600" dirty="0"/>
              <a:t>– učitel předá procházení prezentace vybranému žákovi</a:t>
            </a:r>
          </a:p>
          <a:p>
            <a:r>
              <a:rPr lang="cs-CZ" sz="1600" b="1" dirty="0"/>
              <a:t>- </a:t>
            </a:r>
            <a:r>
              <a:rPr lang="cs-CZ" sz="1600" dirty="0"/>
              <a:t> ostatní žáci se hlásí s odpověďmi a správným řešením úkolů</a:t>
            </a:r>
          </a:p>
          <a:p>
            <a:r>
              <a:rPr lang="cs-CZ" sz="1600" dirty="0"/>
              <a:t>– </a:t>
            </a:r>
            <a:r>
              <a:rPr lang="cs-CZ" sz="1600" dirty="0" err="1"/>
              <a:t>odkrývačka</a:t>
            </a:r>
            <a:r>
              <a:rPr lang="cs-CZ" sz="1600" dirty="0"/>
              <a:t> - určování nejčastějších minerálů. Až poté, co se žáci shodnou na názvu minerálu, kliknou na obrázek. Začíná se zleva od živce.</a:t>
            </a:r>
          </a:p>
          <a:p>
            <a:r>
              <a:rPr lang="cs-CZ" sz="1600" dirty="0"/>
              <a:t>– na mapě žáci určují lokalizaci školy, navštívenou terénní lokalitu a celou trasu </a:t>
            </a:r>
          </a:p>
          <a:p>
            <a:r>
              <a:rPr lang="cs-CZ" sz="1600" b="1" dirty="0"/>
              <a:t>-</a:t>
            </a:r>
            <a:r>
              <a:rPr lang="cs-CZ" sz="1600" dirty="0"/>
              <a:t> Regionální učebnice Říčansko – učitel převezme iniciativu, přejde na web na vytvořenou mapu geologických lokalit a žáky seznámí s dalšími místními lokalitami a jejich zajímavostmi. Navštívenou lokalitu a minerály mohou prezentovat žáci.</a:t>
            </a:r>
          </a:p>
          <a:p>
            <a:r>
              <a:rPr lang="cs-CZ" sz="1600" dirty="0"/>
              <a:t>– přiřazování názvů – žáci přiřadí správné horniny k  jejich obrázku (kliknutím na obrázek se zobrazí řešení)</a:t>
            </a:r>
          </a:p>
          <a:p>
            <a:r>
              <a:rPr lang="cs-CZ" sz="1600" dirty="0"/>
              <a:t>– obrázky krajinných složek a jevů – prezentace žáků - mluvčí každé skupiny (na pozici mluvčího se žáci připravují již během práce v předešlých hodinách), za pomoci ostatních členů skupiny, prezentuje výsledky dosavadní práce, která nebyla společná. Žáci tvoří zápis. Zápis s novými znalostmi vloží do portfolia.</a:t>
            </a:r>
          </a:p>
          <a:p>
            <a:pPr lvl="0"/>
            <a:r>
              <a:rPr lang="cs-CZ" sz="1600" dirty="0"/>
              <a:t>– virtuální laboratoře – žáci se pod vedením učitele seznamují s možnostmi, jak využít digitální prostředí pro svoje další vzdělávání v geologii. Ideální je pracovat v učebně vybavené počítači, kde žáci mohou využít </a:t>
            </a:r>
            <a:r>
              <a:rPr lang="cs-CZ" sz="1600"/>
              <a:t>více počítačů.</a:t>
            </a:r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807378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52080" y="3516489"/>
            <a:ext cx="279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živec - ortoklas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497311" y="3520302"/>
            <a:ext cx="2530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křemen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395728" y="351648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slída - biotit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urči nejčastější minerály: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837" y="2740828"/>
            <a:ext cx="5078628" cy="338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77" y="2318110"/>
            <a:ext cx="4120395" cy="380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r="6064"/>
          <a:stretch/>
        </p:blipFill>
        <p:spPr bwMode="auto">
          <a:xfrm>
            <a:off x="8325853" y="2092268"/>
            <a:ext cx="3862136" cy="403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04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horniny umíme brousit a leštit</a:t>
            </a:r>
          </a:p>
        </p:txBody>
      </p:sp>
      <p:pic>
        <p:nvPicPr>
          <p:cNvPr id="9218" name="Picture 2" descr="U:\Lidé\Kuba\2019_05_výběr\DSC_47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3855"/>
            <a:ext cx="5029200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U:\Lidé\Kuba\2019_05_výběr\2019-05-21 09.44.10.jpg"/>
          <p:cNvPicPr>
            <a:picLocks noGrp="1" noChangeAspect="1" noChangeArrowheads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2417823"/>
            <a:ext cx="4943475" cy="329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20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5700" y="5847496"/>
            <a:ext cx="12185649" cy="1010504"/>
          </a:xfrm>
        </p:spPr>
        <p:txBody>
          <a:bodyPr anchor="ctr">
            <a:normAutofit/>
          </a:bodyPr>
          <a:lstStyle/>
          <a:p>
            <a:r>
              <a:rPr lang="cs-CZ" sz="4400" dirty="0"/>
              <a:t>Popletly se nám názvy hornin, opravte je.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15698" y="5210597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rula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943293" y="5192088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vápenec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402483" y="5192088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hadec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0725749" y="5192088"/>
            <a:ext cx="102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pískovec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376249" y="5192088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melafýr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82"/>
          <a:stretch/>
        </p:blipFill>
        <p:spPr>
          <a:xfrm>
            <a:off x="-15700" y="0"/>
            <a:ext cx="2353458" cy="42767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7" r="30675" b="1378"/>
          <a:stretch/>
        </p:blipFill>
        <p:spPr>
          <a:xfrm>
            <a:off x="2337758" y="-1"/>
            <a:ext cx="2311880" cy="42767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13"/>
          <a:stretch/>
        </p:blipFill>
        <p:spPr>
          <a:xfrm>
            <a:off x="4649638" y="0"/>
            <a:ext cx="2467154" cy="427672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9" r="32948"/>
          <a:stretch/>
        </p:blipFill>
        <p:spPr>
          <a:xfrm>
            <a:off x="7116792" y="0"/>
            <a:ext cx="2518914" cy="427672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1"/>
          <a:stretch/>
        </p:blipFill>
        <p:spPr>
          <a:xfrm rot="16200000">
            <a:off x="8781353" y="854350"/>
            <a:ext cx="4276725" cy="256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3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-0.01505 L -0.24427 -0.11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0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-0.44518 -0.1187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66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74 -0.00486 L -0.43411 -0.118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58516 -0.1212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37513 -0.118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:\Lidé\Kuba\2019_05_výběr\2019-05-21 09.40.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345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:\Lidé\Kuba\2019_05_výběr\DSC_4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20" y="3407056"/>
            <a:ext cx="5189119" cy="345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U:\Lidé\Kuba\2019_05_výběr\DSC_47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5181600" cy="344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U:\Lidé\Kuba\2019_05_výběr\DSC_47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3407056"/>
            <a:ext cx="5189121" cy="345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993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horniny nás mohou ohrozit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Boulder on Zion-Mount Carmel Highw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3"/>
          <a:stretch/>
        </p:blipFill>
        <p:spPr bwMode="auto">
          <a:xfrm>
            <a:off x="404043" y="2169042"/>
            <a:ext cx="5571090" cy="377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561" y="2154420"/>
            <a:ext cx="5052239" cy="378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887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horniny jsou základem úžasné krajiny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42" y="2178050"/>
            <a:ext cx="5029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G:\FOTO definitiv\2018\2018_08_30_Granátka\2\DSC_5384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4763" y="2178050"/>
            <a:ext cx="5684617" cy="377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96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 horninách probíhají neustálé procesy</a:t>
            </a:r>
          </a:p>
        </p:txBody>
      </p:sp>
      <p:pic>
        <p:nvPicPr>
          <p:cNvPr id="3074" name="Picture 2" descr="https://upload.wikimedia.org/wikipedia/commons/9/9e/Hamersk%C3%A9_vr%C3%A1s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9" y="2211276"/>
            <a:ext cx="4942362" cy="370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8/89/Jeskyn%C4%9B_Balcarka32.jpg"/>
          <p:cNvPicPr>
            <a:picLocks noGrp="1" noChangeAspect="1" noChangeArrowheads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43" y="2222204"/>
            <a:ext cx="5550202" cy="370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596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zkoumáme podstatu procesů</a:t>
            </a:r>
          </a:p>
        </p:txBody>
      </p:sp>
      <p:pic>
        <p:nvPicPr>
          <p:cNvPr id="12290" name="Picture 2" descr="U:\Lidé\Kuba\2019_05_22_Foto DCG\DSC_47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3855"/>
            <a:ext cx="5029200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U:\Lidé\Kuba\2019_05_22_Foto DCG\DSC_4756.JPG"/>
          <p:cNvPicPr>
            <a:picLocks noGrp="1" noChangeAspect="1" noChangeArrowheads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2422324"/>
            <a:ext cx="4943475" cy="328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776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400801" y="3753294"/>
            <a:ext cx="368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Zapojte se do rozhodování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 vzhled krajiny můžeme také my!</a:t>
            </a:r>
          </a:p>
        </p:txBody>
      </p:sp>
      <p:pic>
        <p:nvPicPr>
          <p:cNvPr id="11266" name="Picture 2" descr="U:\Lidé\Kuba\2019_05_22_Foto DCG\DSC_47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605" y="2081463"/>
            <a:ext cx="6080310" cy="406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046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2" y="721895"/>
            <a:ext cx="10515600" cy="968793"/>
          </a:xfrm>
        </p:spPr>
        <p:txBody>
          <a:bodyPr>
            <a:normAutofit fontScale="90000"/>
          </a:bodyPr>
          <a:lstStyle/>
          <a:p>
            <a:r>
              <a:rPr lang="cs-CZ" dirty="0"/>
              <a:t>virtuální laboratoře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Tipy na další zdroje:</a:t>
            </a:r>
          </a:p>
          <a:p>
            <a:r>
              <a:rPr lang="cs-CZ" dirty="0">
                <a:hlinkClick r:id="rId2"/>
              </a:rPr>
              <a:t>http://www.geology.cz/svet-geologie/pokusy/virtualni-laboratore</a:t>
            </a:r>
            <a:endParaRPr lang="cs-CZ" dirty="0"/>
          </a:p>
          <a:p>
            <a:r>
              <a:rPr lang="cs-CZ" dirty="0">
                <a:hlinkClick r:id="rId3"/>
              </a:rPr>
              <a:t>http://www.geology.cz/img/e-learning/objevy/courses/course_2/lessons/lesson_5/objects/object_5_ecoaching/object.html</a:t>
            </a:r>
            <a:endParaRPr lang="cs-CZ" dirty="0"/>
          </a:p>
          <a:p>
            <a:r>
              <a:rPr lang="cs-CZ" dirty="0">
                <a:hlinkClick r:id="rId4"/>
              </a:rPr>
              <a:t>http://www.geology.cz/svet-geologie/vylety/vylety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7875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Objevujeme a prožíváme!</a:t>
            </a:r>
          </a:p>
        </p:txBody>
      </p:sp>
    </p:spTree>
    <p:extLst>
      <p:ext uri="{BB962C8B-B14F-4D97-AF65-F5344CB8AC3E}">
        <p14:creationId xmlns:p14="http://schemas.microsoft.com/office/powerpoint/2010/main" val="2226868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2" y="537586"/>
            <a:ext cx="10515600" cy="1008934"/>
          </a:xfrm>
        </p:spPr>
        <p:txBody>
          <a:bodyPr anchor="ctr">
            <a:normAutofit fontScale="90000"/>
          </a:bodyPr>
          <a:lstStyle/>
          <a:p>
            <a:r>
              <a:rPr lang="cs-CZ" dirty="0"/>
              <a:t>I neživá příroda může být zajímavá.</a:t>
            </a:r>
          </a:p>
        </p:txBody>
      </p:sp>
    </p:spTree>
    <p:extLst>
      <p:ext uri="{BB962C8B-B14F-4D97-AF65-F5344CB8AC3E}">
        <p14:creationId xmlns:p14="http://schemas.microsoft.com/office/powerpoint/2010/main" val="3627583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6567" y="414670"/>
            <a:ext cx="1135557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 obrázků:</a:t>
            </a:r>
          </a:p>
          <a:p>
            <a:r>
              <a:rPr lang="cs-CZ" dirty="0"/>
              <a:t>archiv Muzea Říčany</a:t>
            </a:r>
          </a:p>
          <a:p>
            <a:endParaRPr lang="cs-CZ" dirty="0"/>
          </a:p>
          <a:p>
            <a:r>
              <a:rPr lang="cs-CZ" dirty="0"/>
              <a:t>Obrázky, u kterých je povoleno opětovné nekomerční šíření:</a:t>
            </a:r>
          </a:p>
          <a:p>
            <a:endParaRPr lang="cs-CZ" dirty="0"/>
          </a:p>
          <a:p>
            <a:r>
              <a:rPr lang="cs-CZ" dirty="0">
                <a:hlinkClick r:id="rId2"/>
              </a:rPr>
              <a:t>https://www.nps.gov/zion/learn/news/zmcrockfall.htm</a:t>
            </a:r>
            <a:endParaRPr lang="cs-CZ" dirty="0"/>
          </a:p>
          <a:p>
            <a:r>
              <a:rPr lang="cs-CZ" dirty="0">
                <a:hlinkClick r:id="rId3"/>
              </a:rPr>
              <a:t>https://www.flickr.com/photos/wsdot/5360334095/</a:t>
            </a:r>
            <a:endParaRPr lang="cs-CZ" dirty="0"/>
          </a:p>
          <a:p>
            <a:r>
              <a:rPr lang="cs-CZ" dirty="0">
                <a:hlinkClick r:id="rId4"/>
              </a:rPr>
              <a:t>https://upload.wikimedia.org/wikipedia/commons/d/d5/Mohelno3.jpg</a:t>
            </a:r>
            <a:endParaRPr lang="cs-CZ" dirty="0"/>
          </a:p>
          <a:p>
            <a:r>
              <a:rPr lang="cs-CZ" dirty="0">
                <a:hlinkClick r:id="rId5"/>
              </a:rPr>
              <a:t>https://upload.wikimedia.org/wikipedia/commons/9/9e/Hamersk%C3%A9_vr%C3%A1sy.JPG</a:t>
            </a:r>
            <a:endParaRPr lang="cs-CZ" dirty="0"/>
          </a:p>
          <a:p>
            <a:r>
              <a:rPr lang="cs-CZ" dirty="0">
                <a:hlinkClick r:id="rId6"/>
              </a:rPr>
              <a:t>https://upload.wikimedia.org/wikipedia/commons/8/89/Jeskyn%C4%9B_Balcarka32.jpg</a:t>
            </a:r>
            <a:endParaRPr lang="cs-CZ" dirty="0"/>
          </a:p>
          <a:p>
            <a:endParaRPr lang="cs-CZ" dirty="0"/>
          </a:p>
          <a:p>
            <a:r>
              <a:rPr lang="cs-CZ" dirty="0"/>
              <a:t>mapy:</a:t>
            </a:r>
          </a:p>
          <a:p>
            <a:r>
              <a:rPr lang="cs-CZ" dirty="0">
                <a:hlinkClick r:id="rId7"/>
              </a:rPr>
              <a:t>https://mapy.cz/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0793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5166" y="4524712"/>
            <a:ext cx="11285621" cy="1358729"/>
          </a:xfrm>
        </p:spPr>
        <p:txBody>
          <a:bodyPr anchor="ctr">
            <a:normAutofit fontScale="90000"/>
          </a:bodyPr>
          <a:lstStyle/>
          <a:p>
            <a:br>
              <a:rPr lang="cs-CZ" sz="3200" dirty="0"/>
            </a:br>
            <a:r>
              <a:rPr lang="cs-CZ" sz="3600" dirty="0"/>
              <a:t>Horniny a minerály jsou součástí přírody, vznikají a zanikají.</a:t>
            </a:r>
            <a:br>
              <a:rPr lang="cs-CZ" sz="3600" dirty="0"/>
            </a:br>
            <a:r>
              <a:rPr lang="cs-CZ" sz="3600" dirty="0"/>
              <a:t>Lidé je využívají a někdy mění vzhled krajiny.</a:t>
            </a:r>
            <a:br>
              <a:rPr lang="cs-CZ" sz="3200" dirty="0"/>
            </a:b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946450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Horniny se dělí podle způsobu vzniku: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vyvřelé</a:t>
            </a:r>
          </a:p>
          <a:p>
            <a:pPr lvl="1" algn="l"/>
            <a:r>
              <a:rPr lang="cs-CZ" dirty="0"/>
              <a:t>	hlubinné</a:t>
            </a:r>
          </a:p>
          <a:p>
            <a:pPr lvl="1" algn="l"/>
            <a:r>
              <a:rPr lang="cs-CZ" dirty="0"/>
              <a:t>	výlevné</a:t>
            </a:r>
          </a:p>
          <a:p>
            <a:pPr lvl="1"/>
            <a:endParaRPr lang="cs-CZ" dirty="0"/>
          </a:p>
          <a:p>
            <a:pPr lvl="0">
              <a:defRPr/>
            </a:pPr>
            <a:r>
              <a:rPr lang="cs-CZ" dirty="0"/>
              <a:t>usazené</a:t>
            </a:r>
          </a:p>
          <a:p>
            <a:pPr lvl="0">
              <a:defRPr/>
            </a:pPr>
            <a:endParaRPr lang="cs-CZ" dirty="0"/>
          </a:p>
          <a:p>
            <a:pPr lvl="0">
              <a:defRPr/>
            </a:pPr>
            <a:r>
              <a:rPr lang="cs-CZ" dirty="0"/>
              <a:t>přeměněné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5051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zkoumáme horniny v lomu blízko školy</a:t>
            </a:r>
          </a:p>
        </p:txBody>
      </p:sp>
      <p:pic>
        <p:nvPicPr>
          <p:cNvPr id="3074" name="Picture 2" descr="U:\FOTOARCHIV\2019\HANDS ON\PILOTÁŽE-PROGRAMY\Haravá geologie\2019_05_05 vycházka do lomu\DSC_4030.JPG"/>
          <p:cNvPicPr>
            <a:picLocks noGrp="1" noChangeAspect="1" noChangeArrowheads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2422324"/>
            <a:ext cx="4943475" cy="328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U:\FOTOARCHIV\2019\HANDS ON\PILOTÁŽE-PROGRAMY\Haravá geologie\2019_05_05 vycházka do lomu\DSC_399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3855"/>
            <a:ext cx="5029200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508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8757" y="614713"/>
            <a:ext cx="4969042" cy="1436811"/>
          </a:xfrm>
        </p:spPr>
        <p:txBody>
          <a:bodyPr>
            <a:normAutofit fontScale="90000"/>
          </a:bodyPr>
          <a:lstStyle/>
          <a:p>
            <a:r>
              <a:rPr lang="cs-CZ" dirty="0"/>
              <a:t>říčanská žula se skládá ze 3 hlavních nerostů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křemen</a:t>
            </a:r>
          </a:p>
          <a:p>
            <a:r>
              <a:rPr lang="cs-CZ" dirty="0"/>
              <a:t>živec</a:t>
            </a:r>
          </a:p>
          <a:p>
            <a:pPr lvl="1" algn="l"/>
            <a:r>
              <a:rPr lang="cs-CZ" dirty="0"/>
              <a:t>ortoklas</a:t>
            </a:r>
          </a:p>
          <a:p>
            <a:pPr lvl="1" algn="l"/>
            <a:r>
              <a:rPr lang="cs-CZ" dirty="0"/>
              <a:t>plagioklas</a:t>
            </a:r>
          </a:p>
          <a:p>
            <a:r>
              <a:rPr lang="cs-CZ" dirty="0"/>
              <a:t>slída</a:t>
            </a:r>
          </a:p>
          <a:p>
            <a:pPr lvl="1" algn="l"/>
            <a:r>
              <a:rPr lang="cs-CZ" dirty="0"/>
              <a:t>biotit</a:t>
            </a:r>
          </a:p>
          <a:p>
            <a:pPr lvl="1" algn="l"/>
            <a:r>
              <a:rPr lang="cs-CZ" dirty="0"/>
              <a:t>muskovit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31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693" y="-1127051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954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Regionální učebnice Říčansko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b="1" dirty="0"/>
          </a:p>
          <a:p>
            <a:r>
              <a:rPr lang="cs-CZ" dirty="0"/>
              <a:t>Mapa geologických lokalit</a:t>
            </a:r>
          </a:p>
          <a:p>
            <a:endParaRPr lang="cs-CZ" dirty="0">
              <a:hlinkClick r:id="rId2"/>
            </a:endParaRPr>
          </a:p>
          <a:p>
            <a:r>
              <a:rPr lang="cs-CZ" b="1" dirty="0">
                <a:hlinkClick r:id="rId3"/>
              </a:rPr>
              <a:t>https://muzeumricany.cz/regionalni-ucebnice/programy-hands-on/hrava-geologie/mapa/ 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5945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7712" y="365125"/>
            <a:ext cx="11529330" cy="1325563"/>
          </a:xfrm>
        </p:spPr>
        <p:txBody>
          <a:bodyPr/>
          <a:lstStyle/>
          <a:p>
            <a:r>
              <a:rPr lang="cs-CZ" dirty="0"/>
              <a:t>minerály určujeme polarizačním mikroskopem</a:t>
            </a:r>
          </a:p>
        </p:txBody>
      </p:sp>
      <p:pic>
        <p:nvPicPr>
          <p:cNvPr id="8195" name="Picture 3" descr="U:\Lidé\Kuba\2019_05_21_Foto DCG\Kuba\DSC_4718.JPG"/>
          <p:cNvPicPr>
            <a:picLocks noGrp="1" noChangeAspect="1" noChangeArrowheads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2422324"/>
            <a:ext cx="4943475" cy="328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:\Lidé\Kuba\2019_05_21_Foto DCG\5\2019-05-21 08.39.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89276"/>
            <a:ext cx="5029200" cy="334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14762"/>
      </p:ext>
    </p:extLst>
  </p:cSld>
  <p:clrMapOvr>
    <a:masterClrMapping/>
  </p:clrMapOvr>
</p:sld>
</file>

<file path=ppt/theme/theme1.xml><?xml version="1.0" encoding="utf-8"?>
<a:theme xmlns:a="http://schemas.openxmlformats.org/drawingml/2006/main" name="Hravá geologie 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CFF23E6F-9EDB-451A-9759-A2F95D429E3A}" vid="{FA3BE730-1DB7-4277-8732-6C9AD1C467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</TotalTime>
  <Words>665</Words>
  <Application>Microsoft Office PowerPoint</Application>
  <PresentationFormat>Širokoúhlá obrazovka</PresentationFormat>
  <Paragraphs>80</Paragraphs>
  <Slides>21</Slides>
  <Notes>0</Notes>
  <HiddenSlides>2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Franklin Gothic Book</vt:lpstr>
      <vt:lpstr>Franklin Gothic Medium</vt:lpstr>
      <vt:lpstr>Hravá geologie </vt:lpstr>
      <vt:lpstr>Prezentace aplikace PowerPoint</vt:lpstr>
      <vt:lpstr>Objevujeme a prožíváme!</vt:lpstr>
      <vt:lpstr> Horniny a minerály jsou součástí přírody, vznikají a zanikají. Lidé je využívají a někdy mění vzhled krajiny. </vt:lpstr>
      <vt:lpstr>Horniny se dělí podle způsobu vzniku:</vt:lpstr>
      <vt:lpstr>zkoumáme horniny v lomu blízko školy</vt:lpstr>
      <vt:lpstr>říčanská žula se skládá ze 3 hlavních nerostů</vt:lpstr>
      <vt:lpstr>Prezentace aplikace PowerPoint</vt:lpstr>
      <vt:lpstr>Regionální učebnice Říčansko</vt:lpstr>
      <vt:lpstr>minerály určujeme polarizačním mikroskopem</vt:lpstr>
      <vt:lpstr>urči nejčastější minerály:</vt:lpstr>
      <vt:lpstr>horniny umíme brousit a leštit</vt:lpstr>
      <vt:lpstr>Popletly se nám názvy hornin, opravte je.</vt:lpstr>
      <vt:lpstr>Prezentace aplikace PowerPoint</vt:lpstr>
      <vt:lpstr>horniny nás mohou ohrozit</vt:lpstr>
      <vt:lpstr>horniny jsou základem úžasné krajiny</vt:lpstr>
      <vt:lpstr>v horninách probíhají neustálé procesy</vt:lpstr>
      <vt:lpstr>zkoumáme podstatu procesů</vt:lpstr>
      <vt:lpstr>Za vzhled krajiny můžeme také my!</vt:lpstr>
      <vt:lpstr>virtuální laboratoře </vt:lpstr>
      <vt:lpstr>I neživá příroda může být zajímavá.</vt:lpstr>
      <vt:lpstr>Prezentace aplikace PowerPoint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Hravá geologie</dc:title>
  <dc:creator>Halaš Jakub Mgr.</dc:creator>
  <cp:lastModifiedBy>Ježková Edita Ing.</cp:lastModifiedBy>
  <cp:revision>75</cp:revision>
  <dcterms:created xsi:type="dcterms:W3CDTF">2019-05-22T13:40:22Z</dcterms:created>
  <dcterms:modified xsi:type="dcterms:W3CDTF">2021-09-30T06:29:11Z</dcterms:modified>
</cp:coreProperties>
</file>